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jpeg" ContentType="image/jpeg"/>
  <Default Extension="xml" ContentType="application/xml"/>
  <Default Extension="gif" ContentType="image/gif"/>
  <Override PartName="/ppt/presentation.xml" ContentType="application/vnd.openxmlformats-officedocument.presentationml.presentation.main+xml"/>
  <Override PartName="/ppt/slides/slide82.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83.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90.xml" ContentType="application/vnd.openxmlformats-officedocument.presentationml.slide+xml"/>
  <Override PartName="/ppt/slides/slide79.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89.xml" ContentType="application/vnd.openxmlformats-officedocument.presentationml.slide+xml"/>
  <Override PartName="/ppt/slides/slide80.xml" ContentType="application/vnd.openxmlformats-officedocument.presentationml.slide+xml"/>
  <Override PartName="/ppt/slides/slide88.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1.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95.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101.xml" ContentType="application/vnd.openxmlformats-officedocument.presentationml.slide+xml"/>
  <Override PartName="/ppt/slides/slide100.xml" ContentType="application/vnd.openxmlformats-officedocument.presentationml.slide+xml"/>
  <Override PartName="/ppt/slides/slide97.xml" ContentType="application/vnd.openxmlformats-officedocument.presentationml.slide+xml"/>
  <Override PartName="/ppt/slides/slide7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76.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3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9.xml" ContentType="application/vnd.openxmlformats-officedocument.presentationml.slide+xml"/>
  <Override PartName="/ppt/slides/slide23.xml" ContentType="application/vnd.openxmlformats-officedocument.presentationml.slide+xml"/>
  <Override PartName="/ppt/slides/slide35.xml" ContentType="application/vnd.openxmlformats-officedocument.presentationml.slide+xml"/>
  <Override PartName="/ppt/slides/slide32.xml" ContentType="application/vnd.openxmlformats-officedocument.presentationml.slide+xml"/>
  <Override PartName="/ppt/slides/slide36.xml" ContentType="application/vnd.openxmlformats-officedocument.presentationml.slide+xml"/>
  <Override PartName="/ppt/slides/slide33.xml" ContentType="application/vnd.openxmlformats-officedocument.presentationml.slide+xml"/>
  <Override PartName="/ppt/slides/slide31.xml" ContentType="application/vnd.openxmlformats-officedocument.presentationml.slide+xml"/>
  <Override PartName="/ppt/slides/slide37.xml" ContentType="application/vnd.openxmlformats-officedocument.presentationml.slide+xml"/>
  <Override PartName="/ppt/slides/slide34.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1.xml" ContentType="application/vnd.openxmlformats-officedocument.presentationml.notesSlide+xml"/>
  <Override PartName="/ppt/notesSlides/notesSlide49.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58.xml" ContentType="application/vnd.openxmlformats-officedocument.presentationml.notesSlide+xml"/>
  <Override PartName="/ppt/notesSlides/notesSlide50.xml" ContentType="application/vnd.openxmlformats-officedocument.presentationml.notesSlide+xml"/>
  <Override PartName="/ppt/notesSlides/notesSlide60.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1.xml" ContentType="application/vnd.openxmlformats-officedocument.presentationml.notesSlide+xml"/>
  <Override PartName="/ppt/notesSlides/notesSlide59.xml" ContentType="application/vnd.openxmlformats-officedocument.presentationml.notesSlide+xml"/>
  <Override PartName="/ppt/notesSlides/notesSlide68.xml" ContentType="application/vnd.openxmlformats-officedocument.presentationml.notesSlide+xml"/>
  <Override PartName="/ppt/notesSlides/notesSlide80.xml" ContentType="application/vnd.openxmlformats-officedocument.presentationml.notesSlide+xml"/>
  <Override PartName="/ppt/notesSlides/notesSlide70.xml" ContentType="application/vnd.openxmlformats-officedocument.presentationml.notesSlide+xml"/>
  <Override PartName="/ppt/notesSlides/notesSlide74.xml" ContentType="application/vnd.openxmlformats-officedocument.presentationml.notesSlide+xml"/>
  <Override PartName="/ppt/notesSlides/notesSlide72.xml" ContentType="application/vnd.openxmlformats-officedocument.presentationml.notesSlide+xml"/>
  <Override PartName="/ppt/notesSlides/notesSlide69.xml" ContentType="application/vnd.openxmlformats-officedocument.presentationml.notesSlide+xml"/>
  <Override PartName="/ppt/notesSlides/notesSlide67.xml" ContentType="application/vnd.openxmlformats-officedocument.presentationml.notesSlide+xml"/>
  <Override PartName="/ppt/notesSlides/notesSlide77.xml" ContentType="application/vnd.openxmlformats-officedocument.presentationml.notesSlide+xml"/>
  <Override PartName="/ppt/notesSlides/notesSlide76.xml" ContentType="application/vnd.openxmlformats-officedocument.presentationml.notesSlide+xml"/>
  <Override PartName="/ppt/notesSlides/notesSlide75.xml" ContentType="application/vnd.openxmlformats-officedocument.presentationml.notesSlide+xml"/>
  <Override PartName="/ppt/notesSlides/notesSlide66.xml" ContentType="application/vnd.openxmlformats-officedocument.presentationml.notesSlide+xml"/>
  <Override PartName="/ppt/notesSlides/notesSlide65.xml" ContentType="application/vnd.openxmlformats-officedocument.presentationml.notesSlide+xml"/>
  <Override PartName="/ppt/notesSlides/notesSlide73.xml" ContentType="application/vnd.openxmlformats-officedocument.presentationml.notesSlide+xml"/>
  <Override PartName="/ppt/notesSlides/notesSlide71.xml" ContentType="application/vnd.openxmlformats-officedocument.presentationml.notesSlide+xml"/>
  <Override PartName="/ppt/notesSlides/notesSlide61.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62.xml" ContentType="application/vnd.openxmlformats-officedocument.presentationml.notesSlide+xml"/>
  <Override PartName="/ppt/notesSlides/notesSlide64.xml" ContentType="application/vnd.openxmlformats-officedocument.presentationml.notesSlide+xml"/>
  <Override PartName="/ppt/notesSlides/notesSlide63.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8"/>
  </p:notesMasterIdLst>
  <p:handoutMasterIdLst>
    <p:handoutMasterId r:id="rId109"/>
  </p:handoutMasterIdLst>
  <p:sldIdLst>
    <p:sldId id="256" r:id="rId2"/>
    <p:sldId id="269" r:id="rId3"/>
    <p:sldId id="270" r:id="rId4"/>
    <p:sldId id="279" r:id="rId5"/>
    <p:sldId id="280" r:id="rId6"/>
    <p:sldId id="281" r:id="rId7"/>
    <p:sldId id="282" r:id="rId8"/>
    <p:sldId id="283" r:id="rId9"/>
    <p:sldId id="285" r:id="rId10"/>
    <p:sldId id="284" r:id="rId11"/>
    <p:sldId id="286" r:id="rId12"/>
    <p:sldId id="370" r:id="rId13"/>
    <p:sldId id="287" r:id="rId14"/>
    <p:sldId id="369"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75" r:id="rId38"/>
    <p:sldId id="310" r:id="rId39"/>
    <p:sldId id="311" r:id="rId40"/>
    <p:sldId id="312" r:id="rId41"/>
    <p:sldId id="313" r:id="rId42"/>
    <p:sldId id="314" r:id="rId43"/>
    <p:sldId id="372" r:id="rId44"/>
    <p:sldId id="315" r:id="rId45"/>
    <p:sldId id="316" r:id="rId46"/>
    <p:sldId id="373" r:id="rId47"/>
    <p:sldId id="317" r:id="rId48"/>
    <p:sldId id="318" r:id="rId49"/>
    <p:sldId id="319" r:id="rId50"/>
    <p:sldId id="320" r:id="rId51"/>
    <p:sldId id="321" r:id="rId52"/>
    <p:sldId id="374" r:id="rId53"/>
    <p:sldId id="322" r:id="rId54"/>
    <p:sldId id="323" r:id="rId55"/>
    <p:sldId id="324" r:id="rId56"/>
    <p:sldId id="340" r:id="rId57"/>
    <p:sldId id="341" r:id="rId58"/>
    <p:sldId id="342" r:id="rId59"/>
    <p:sldId id="343" r:id="rId60"/>
    <p:sldId id="344" r:id="rId61"/>
    <p:sldId id="345" r:id="rId62"/>
    <p:sldId id="346" r:id="rId63"/>
    <p:sldId id="347" r:id="rId64"/>
    <p:sldId id="348" r:id="rId65"/>
    <p:sldId id="349" r:id="rId66"/>
    <p:sldId id="350" r:id="rId67"/>
    <p:sldId id="351" r:id="rId68"/>
    <p:sldId id="352" r:id="rId69"/>
    <p:sldId id="353" r:id="rId70"/>
    <p:sldId id="354" r:id="rId71"/>
    <p:sldId id="355" r:id="rId72"/>
    <p:sldId id="356" r:id="rId73"/>
    <p:sldId id="357" r:id="rId74"/>
    <p:sldId id="358" r:id="rId75"/>
    <p:sldId id="359" r:id="rId76"/>
    <p:sldId id="360" r:id="rId77"/>
    <p:sldId id="361" r:id="rId78"/>
    <p:sldId id="362" r:id="rId79"/>
    <p:sldId id="363" r:id="rId80"/>
    <p:sldId id="364" r:id="rId81"/>
    <p:sldId id="365" r:id="rId82"/>
    <p:sldId id="366" r:id="rId83"/>
    <p:sldId id="367" r:id="rId84"/>
    <p:sldId id="368" r:id="rId85"/>
    <p:sldId id="275" r:id="rId86"/>
    <p:sldId id="394" r:id="rId87"/>
    <p:sldId id="393" r:id="rId88"/>
    <p:sldId id="392" r:id="rId89"/>
    <p:sldId id="268" r:id="rId90"/>
    <p:sldId id="395" r:id="rId91"/>
    <p:sldId id="391" r:id="rId92"/>
    <p:sldId id="376" r:id="rId93"/>
    <p:sldId id="377" r:id="rId94"/>
    <p:sldId id="378" r:id="rId95"/>
    <p:sldId id="379" r:id="rId96"/>
    <p:sldId id="380" r:id="rId97"/>
    <p:sldId id="381" r:id="rId98"/>
    <p:sldId id="382" r:id="rId99"/>
    <p:sldId id="383" r:id="rId100"/>
    <p:sldId id="384" r:id="rId101"/>
    <p:sldId id="385" r:id="rId102"/>
    <p:sldId id="386" r:id="rId103"/>
    <p:sldId id="387" r:id="rId104"/>
    <p:sldId id="388" r:id="rId105"/>
    <p:sldId id="389" r:id="rId106"/>
    <p:sldId id="390" r:id="rId107"/>
  </p:sldIdLst>
  <p:sldSz cx="9906000" cy="6858000" type="A4"/>
  <p:notesSz cx="7099300" cy="10234613"/>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00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576" autoAdjust="0"/>
    <p:restoredTop sz="87610" autoAdjust="0"/>
  </p:normalViewPr>
  <p:slideViewPr>
    <p:cSldViewPr snapToGrid="0">
      <p:cViewPr>
        <p:scale>
          <a:sx n="66" d="100"/>
          <a:sy n="66" d="100"/>
        </p:scale>
        <p:origin x="-1272" y="-696"/>
      </p:cViewPr>
      <p:guideLst>
        <p:guide orient="horz" pos="2160"/>
        <p:guide pos="3120"/>
      </p:guideLst>
    </p:cSldViewPr>
  </p:slideViewPr>
  <p:notesTextViewPr>
    <p:cViewPr>
      <p:scale>
        <a:sx n="1" d="1"/>
        <a:sy n="1" d="1"/>
      </p:scale>
      <p:origin x="0" y="0"/>
    </p:cViewPr>
  </p:notesTextViewPr>
  <p:notesViewPr>
    <p:cSldViewPr snapToGrid="0">
      <p:cViewPr varScale="1">
        <p:scale>
          <a:sx n="66" d="100"/>
          <a:sy n="66" d="100"/>
        </p:scale>
        <p:origin x="-3062" y="-96"/>
      </p:cViewPr>
      <p:guideLst>
        <p:guide orient="horz" pos="3223"/>
        <p:guide pos="2236"/>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115"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93A90051-3092-4E9A-9113-7F026F4558C1}" type="datetimeFigureOut">
              <a:rPr lang="en-GB"/>
              <a:pPr>
                <a:defRPr/>
              </a:pPr>
              <a:t>04/04/2018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3A6A9412-56AA-49C4-A773-FCB2799FEC40}"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2763"/>
          </a:xfrm>
          <a:prstGeom prst="rect">
            <a:avLst/>
          </a:prstGeom>
        </p:spPr>
        <p:txBody>
          <a:bodyPr vert="horz" lIns="94736" tIns="47368" rIns="94736" bIns="47368"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4021138" y="0"/>
            <a:ext cx="3076575" cy="512763"/>
          </a:xfrm>
          <a:prstGeom prst="rect">
            <a:avLst/>
          </a:prstGeom>
        </p:spPr>
        <p:txBody>
          <a:bodyPr vert="horz" lIns="94736" tIns="47368" rIns="94736" bIns="47368" rtlCol="0"/>
          <a:lstStyle>
            <a:lvl1pPr algn="r" fontAlgn="auto">
              <a:spcBef>
                <a:spcPts val="0"/>
              </a:spcBef>
              <a:spcAft>
                <a:spcPts val="0"/>
              </a:spcAft>
              <a:defRPr sz="1200">
                <a:latin typeface="+mn-lt"/>
              </a:defRPr>
            </a:lvl1pPr>
          </a:lstStyle>
          <a:p>
            <a:pPr>
              <a:defRPr/>
            </a:pPr>
            <a:fld id="{131D3BC4-074B-4175-9100-BB4E7C99B8C5}" type="datetimeFigureOut">
              <a:rPr lang="en-GB"/>
              <a:pPr>
                <a:defRPr/>
              </a:pPr>
              <a:t>04/04/2018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pPr lvl="0"/>
            <a:endParaRPr lang="en-GB" noProof="0"/>
          </a:p>
        </p:txBody>
      </p:sp>
      <p:sp>
        <p:nvSpPr>
          <p:cNvPr id="5" name="Notes Placeholder 4"/>
          <p:cNvSpPr>
            <a:spLocks noGrp="1"/>
          </p:cNvSpPr>
          <p:nvPr>
            <p:ph type="body" sz="quarter" idx="3"/>
          </p:nvPr>
        </p:nvSpPr>
        <p:spPr>
          <a:xfrm>
            <a:off x="709613" y="4862513"/>
            <a:ext cx="5680075" cy="4605337"/>
          </a:xfrm>
          <a:prstGeom prst="rect">
            <a:avLst/>
          </a:prstGeom>
        </p:spPr>
        <p:txBody>
          <a:bodyPr vert="horz" lIns="94736" tIns="47368" rIns="94736" bIns="47368"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720263"/>
            <a:ext cx="3076575" cy="512762"/>
          </a:xfrm>
          <a:prstGeom prst="rect">
            <a:avLst/>
          </a:prstGeom>
        </p:spPr>
        <p:txBody>
          <a:bodyPr vert="horz" lIns="94736" tIns="47368" rIns="94736" bIns="47368"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4021138" y="9720263"/>
            <a:ext cx="3076575" cy="512762"/>
          </a:xfrm>
          <a:prstGeom prst="rect">
            <a:avLst/>
          </a:prstGeom>
        </p:spPr>
        <p:txBody>
          <a:bodyPr vert="horz" lIns="94736" tIns="47368" rIns="94736" bIns="47368" rtlCol="0" anchor="b"/>
          <a:lstStyle>
            <a:lvl1pPr algn="r" fontAlgn="auto">
              <a:spcBef>
                <a:spcPts val="0"/>
              </a:spcBef>
              <a:spcAft>
                <a:spcPts val="0"/>
              </a:spcAft>
              <a:defRPr sz="1200">
                <a:latin typeface="+mn-lt"/>
              </a:defRPr>
            </a:lvl1pPr>
          </a:lstStyle>
          <a:p>
            <a:pPr>
              <a:defRPr/>
            </a:pPr>
            <a:fld id="{DBBA7939-48CE-4CAB-9D89-0E1CFAB5F204}"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536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Based on IAEA glossary, waste that contains or is contaminated with radionuclides at concentrations or activities greater than clearance levels (as established by the regulatory body) is radioactive waste. It should be recognized that this definition is purely for regulatory purposes and that material with activity concentrations equal to or less than clearance levels is radioactive from a physical viewpoint — although the associated radiological hazards are considered negligible, and regulatory control is not justified.</a:t>
            </a:r>
            <a:endParaRPr lang="sl-SI" smtClean="0"/>
          </a:p>
          <a:p>
            <a:pPr eaLnBrk="1" hangingPunct="1">
              <a:spcBef>
                <a:spcPct val="0"/>
              </a:spcBef>
            </a:pPr>
            <a:r>
              <a:rPr lang="en-GB" smtClean="0"/>
              <a:t> </a:t>
            </a:r>
            <a:endParaRPr lang="sl-SI" smtClean="0"/>
          </a:p>
          <a:p>
            <a:pPr eaLnBrk="1" hangingPunct="1">
              <a:spcBef>
                <a:spcPct val="0"/>
              </a:spcBef>
            </a:pPr>
            <a:r>
              <a:rPr lang="en-GB" smtClean="0"/>
              <a:t>The radioactive waste is produced in medical, industrial and research facilities as well in nuclear facilities (nuclear power plants and fuel reprocessing facilities) and uranium mining. </a:t>
            </a:r>
            <a:endParaRPr lang="sl-SI" smtClean="0"/>
          </a:p>
          <a:p>
            <a:pPr eaLnBrk="1" hangingPunct="1">
              <a:spcBef>
                <a:spcPct val="0"/>
              </a:spcBef>
            </a:pPr>
            <a:endParaRPr lang="en-GB" smtClean="0"/>
          </a:p>
        </p:txBody>
      </p:sp>
      <p:sp>
        <p:nvSpPr>
          <p:cNvPr id="1536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4507C3DB-23FC-4D62-AFFA-29783500CCCC}" type="slidenum">
              <a:rPr lang="sl-SI" sz="1300">
                <a:latin typeface="Calibri" pitchFamily="34" charset="0"/>
              </a:rPr>
              <a:pPr algn="r" defTabSz="990600"/>
              <a:t>4</a:t>
            </a:fld>
            <a:endParaRPr lang="sl-SI" sz="130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686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Various methods have evolved for classifying radioactive waste according to the physical, chemical and radiological properties that are relevant to particular facilities or circumstances in which radioactive waste is generated and managed. </a:t>
            </a:r>
          </a:p>
          <a:p>
            <a:pPr eaLnBrk="1" hangingPunct="1">
              <a:spcBef>
                <a:spcPct val="0"/>
              </a:spcBef>
            </a:pPr>
            <a:endParaRPr lang="en-GB" smtClean="0"/>
          </a:p>
          <a:p>
            <a:pPr eaLnBrk="1" hangingPunct="1">
              <a:spcBef>
                <a:spcPct val="0"/>
              </a:spcBef>
            </a:pPr>
            <a:r>
              <a:rPr lang="en-GB" smtClean="0"/>
              <a:t>Some of the countries have never had a formal method for classifying radioactive waste. In the same time different methodologies have led to a variety of terminologies, which may differ from country to country and even between facilities in the same country. </a:t>
            </a:r>
          </a:p>
          <a:p>
            <a:pPr eaLnBrk="1" hangingPunct="1">
              <a:spcBef>
                <a:spcPct val="0"/>
              </a:spcBef>
            </a:pPr>
            <a:endParaRPr lang="en-GB" smtClean="0"/>
          </a:p>
          <a:p>
            <a:pPr eaLnBrk="1" hangingPunct="1">
              <a:spcBef>
                <a:spcPct val="0"/>
              </a:spcBef>
            </a:pPr>
            <a:r>
              <a:rPr lang="en-GB" smtClean="0"/>
              <a:t>This results in difficulties in establishing consistent and coherent national waste management policies and implementing strategies, and can lead to less than optimal levels of safety. </a:t>
            </a:r>
            <a:endParaRPr lang="sl-SI" smtClean="0"/>
          </a:p>
          <a:p>
            <a:pPr eaLnBrk="1" hangingPunct="1">
              <a:spcBef>
                <a:spcPct val="0"/>
              </a:spcBef>
            </a:pPr>
            <a:endParaRPr lang="sl-SI" smtClean="0"/>
          </a:p>
          <a:p>
            <a:pPr eaLnBrk="1" hangingPunct="1">
              <a:spcBef>
                <a:spcPct val="0"/>
              </a:spcBef>
            </a:pPr>
            <a:r>
              <a:rPr lang="en-GB" smtClean="0"/>
              <a:t>It also makes communication on waste management practices difficult nationally and internationally, particularly in the context of the Joint Convention. Comparison of data published in the scientific literature is not straightforward, and difficulties can arise in trying to understand waste management programmes and practices both within and between countries.</a:t>
            </a:r>
          </a:p>
        </p:txBody>
      </p:sp>
      <p:sp>
        <p:nvSpPr>
          <p:cNvPr id="3686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FC2AF894-1CE6-48B6-A09F-4559CBA7718B}" type="slidenum">
              <a:rPr lang="sl-SI" sz="1300">
                <a:latin typeface="Calibri" pitchFamily="34" charset="0"/>
              </a:rPr>
              <a:pPr algn="r" defTabSz="990600"/>
              <a:t>16</a:t>
            </a:fld>
            <a:endParaRPr lang="sl-SI" sz="13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891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It also makes communication on waste management practices difficult nationally and internationally, particularly in the context of the Joint Convention. Comparison of data published in the scientific literature is not straightforward, and difficulties can arise in trying to understand waste management programmes and practices both within and between countries. </a:t>
            </a:r>
          </a:p>
          <a:p>
            <a:pPr eaLnBrk="1" hangingPunct="1">
              <a:spcBef>
                <a:spcPct val="0"/>
              </a:spcBef>
            </a:pPr>
            <a:endParaRPr lang="en-GB" smtClean="0"/>
          </a:p>
          <a:p>
            <a:pPr eaLnBrk="1" hangingPunct="1">
              <a:spcBef>
                <a:spcPct val="0"/>
              </a:spcBef>
            </a:pPr>
            <a:r>
              <a:rPr lang="en-GB" smtClean="0"/>
              <a:t>After issuance of the IAEA guidance on classification of radioactive waste: General Safety Guide Classification of Radioactive Waste (No. GSG-1) [6], published in late 2009, many countries find appropriate to adopt a nationally uniform system of classification of radioactive waste which will underpin a range of further guidance of radioactive waste management. It is important that all types of radioactive waste be correctly classified to ensure that appropriate disposal measures can be implemented.</a:t>
            </a:r>
            <a:endParaRPr lang="sl-SI" smtClean="0"/>
          </a:p>
          <a:p>
            <a:pPr eaLnBrk="1" hangingPunct="1">
              <a:spcBef>
                <a:spcPct val="0"/>
              </a:spcBef>
            </a:pPr>
            <a:r>
              <a:rPr lang="en-GB" smtClean="0"/>
              <a:t> </a:t>
            </a:r>
            <a:endParaRPr lang="sl-SI" smtClean="0"/>
          </a:p>
          <a:p>
            <a:pPr eaLnBrk="1" hangingPunct="1">
              <a:spcBef>
                <a:spcPct val="0"/>
              </a:spcBef>
            </a:pPr>
            <a:r>
              <a:rPr lang="en-GB" smtClean="0"/>
              <a:t>The IAEA Safety Guide sets out non-prescriptive, best-practice guidance for classifying radioactive waste</a:t>
            </a:r>
          </a:p>
        </p:txBody>
      </p:sp>
      <p:sp>
        <p:nvSpPr>
          <p:cNvPr id="3891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BE82418E-1B21-4AF6-AB1C-A160D4A28F63}" type="slidenum">
              <a:rPr lang="sl-SI" sz="1300">
                <a:latin typeface="Calibri" pitchFamily="34" charset="0"/>
              </a:rPr>
              <a:pPr algn="r" defTabSz="990600"/>
              <a:t>17</a:t>
            </a:fld>
            <a:endParaRPr lang="sl-SI" sz="13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4096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 Safety Guide is qualitative in nature with the intention being that users will have appropriate </a:t>
            </a:r>
            <a:r>
              <a:rPr lang="en-GB" b="1" smtClean="0"/>
              <a:t>flexibility to classify their waste</a:t>
            </a:r>
            <a:r>
              <a:rPr lang="en-GB" smtClean="0"/>
              <a:t> in accordance with internationally accepted methods and terminology.</a:t>
            </a:r>
          </a:p>
          <a:p>
            <a:pPr eaLnBrk="1" hangingPunct="1">
              <a:spcBef>
                <a:spcPct val="0"/>
              </a:spcBef>
            </a:pPr>
            <a:endParaRPr lang="en-GB" smtClean="0"/>
          </a:p>
          <a:p>
            <a:pPr eaLnBrk="1" hangingPunct="1">
              <a:spcBef>
                <a:spcPct val="0"/>
              </a:spcBef>
            </a:pPr>
            <a:r>
              <a:rPr lang="en-GB" smtClean="0"/>
              <a:t>Quantitative values of </a:t>
            </a:r>
            <a:r>
              <a:rPr lang="en-GB" b="1" smtClean="0">
                <a:solidFill>
                  <a:srgbClr val="654A15"/>
                </a:solidFill>
              </a:rPr>
              <a:t>allowable activity content </a:t>
            </a:r>
            <a:r>
              <a:rPr lang="en-GB" smtClean="0"/>
              <a:t>for each significant radionuclide are specified on the basis of </a:t>
            </a:r>
            <a:r>
              <a:rPr lang="en-GB" b="1" smtClean="0">
                <a:solidFill>
                  <a:srgbClr val="654A15"/>
                </a:solidFill>
              </a:rPr>
              <a:t>safety assessments </a:t>
            </a:r>
            <a:r>
              <a:rPr lang="en-GB" smtClean="0"/>
              <a:t>for individual disposal sites.</a:t>
            </a:r>
          </a:p>
          <a:p>
            <a:pPr eaLnBrk="1" hangingPunct="1">
              <a:spcBef>
                <a:spcPct val="0"/>
              </a:spcBef>
            </a:pPr>
            <a:endParaRPr lang="sl-SI" smtClean="0"/>
          </a:p>
          <a:p>
            <a:pPr eaLnBrk="1" hangingPunct="1">
              <a:spcBef>
                <a:spcPct val="0"/>
              </a:spcBef>
            </a:pPr>
            <a:endParaRPr lang="en-GB" smtClean="0"/>
          </a:p>
        </p:txBody>
      </p:sp>
      <p:sp>
        <p:nvSpPr>
          <p:cNvPr id="4096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B3B303B5-A852-465A-A1DB-5DFD4DC86816}" type="slidenum">
              <a:rPr lang="sl-SI" sz="1300">
                <a:latin typeface="Calibri" pitchFamily="34" charset="0"/>
              </a:rPr>
              <a:pPr algn="r" defTabSz="990600"/>
              <a:t>18</a:t>
            </a:fld>
            <a:endParaRPr lang="sl-SI" sz="13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4403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Exempt waste (EW): Waste that meets the criteria for clearance, exemption or exclusion from regulatory control for radiation protection purposes.</a:t>
            </a:r>
          </a:p>
          <a:p>
            <a:pPr eaLnBrk="1" hangingPunct="1">
              <a:spcBef>
                <a:spcPct val="0"/>
              </a:spcBef>
            </a:pPr>
            <a:endParaRPr lang="en-GB" smtClean="0"/>
          </a:p>
          <a:p>
            <a:pPr eaLnBrk="1" hangingPunct="1">
              <a:spcBef>
                <a:spcPct val="0"/>
              </a:spcBef>
            </a:pPr>
            <a:r>
              <a:rPr lang="en-GB" smtClean="0"/>
              <a:t>To understand difference between exemption and clearance levels it should be emphasized that exempt waste was never under regulatory control and clearance waste was under regulatory control but related to characteristics it was possible to clear it from regulatory control.  </a:t>
            </a:r>
            <a:endParaRPr lang="sl-SI" smtClean="0"/>
          </a:p>
          <a:p>
            <a:pPr eaLnBrk="1" hangingPunct="1">
              <a:spcBef>
                <a:spcPct val="0"/>
              </a:spcBef>
            </a:pPr>
            <a:endParaRPr lang="sl-SI" smtClean="0"/>
          </a:p>
          <a:p>
            <a:pPr eaLnBrk="1" hangingPunct="1">
              <a:spcBef>
                <a:spcPct val="0"/>
              </a:spcBef>
            </a:pPr>
            <a:endParaRPr lang="en-GB" smtClean="0"/>
          </a:p>
        </p:txBody>
      </p:sp>
      <p:sp>
        <p:nvSpPr>
          <p:cNvPr id="4403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45709AF2-ED01-4E51-9B3B-92D4612C6832}" type="slidenum">
              <a:rPr lang="sl-SI" sz="1300">
                <a:latin typeface="Calibri" pitchFamily="34" charset="0"/>
              </a:rPr>
              <a:pPr algn="r" defTabSz="990600"/>
              <a:t>20</a:t>
            </a:fld>
            <a:endParaRPr lang="sl-SI" sz="13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4608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IAEA Safety Standards Series, No. RS-G-1.7 [3], Application of the Concepts of Exclusion, Exemption and Clearance, provides explanation and guidance on the concepts of exclusion, exemption and clearance. It gives values of activity concentration for radionuclides of both natural and artificial origin that may be used by the regulatory body for determining when controls over bulk amounts of solid material are not required or are no longer necessary.</a:t>
            </a:r>
            <a:endParaRPr lang="sl-SI" smtClean="0"/>
          </a:p>
          <a:p>
            <a:pPr eaLnBrk="1" hangingPunct="1">
              <a:spcBef>
                <a:spcPct val="0"/>
              </a:spcBef>
            </a:pPr>
            <a:endParaRPr lang="en-GB" smtClean="0"/>
          </a:p>
        </p:txBody>
      </p:sp>
      <p:sp>
        <p:nvSpPr>
          <p:cNvPr id="4608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32704A5C-CCB8-4E4B-A866-87C2DD2D22E0}" type="slidenum">
              <a:rPr lang="sl-SI" sz="1300">
                <a:latin typeface="Calibri" pitchFamily="34" charset="0"/>
              </a:rPr>
              <a:pPr algn="r" defTabSz="990600"/>
              <a:t>21</a:t>
            </a:fld>
            <a:endParaRPr lang="sl-SI" sz="130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4813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Safety standard RS-G-1.7, Application of the Concepts of Exclusion, Exemption and Clearance, was based on International Basic Safety Standards for Protection against Ionizing Radiation and for the Safety of Radiation Sources, Safety Series No. 115 (1996). </a:t>
            </a:r>
            <a:endParaRPr lang="sl-SI" smtClean="0"/>
          </a:p>
          <a:p>
            <a:pPr eaLnBrk="1" hangingPunct="1">
              <a:spcBef>
                <a:spcPct val="0"/>
              </a:spcBef>
            </a:pPr>
            <a:r>
              <a:rPr lang="en-GB" smtClean="0"/>
              <a:t> </a:t>
            </a:r>
            <a:endParaRPr lang="sl-SI" smtClean="0"/>
          </a:p>
          <a:p>
            <a:pPr eaLnBrk="1" hangingPunct="1">
              <a:spcBef>
                <a:spcPct val="0"/>
              </a:spcBef>
            </a:pPr>
            <a:r>
              <a:rPr lang="en-GB" smtClean="0"/>
              <a:t>In the Basic Safety Standards activity concentration for artificial radionuclides are listed considered as levels for exemption of bulk amounts of solid material. They were derived under following conditions [5]:</a:t>
            </a:r>
            <a:endParaRPr lang="sl-SI" smtClean="0"/>
          </a:p>
          <a:p>
            <a:pPr eaLnBrk="1" hangingPunct="1">
              <a:spcBef>
                <a:spcPct val="0"/>
              </a:spcBef>
            </a:pPr>
            <a:r>
              <a:rPr lang="en-GB" smtClean="0"/>
              <a:t> </a:t>
            </a:r>
            <a:endParaRPr lang="sl-SI" smtClean="0"/>
          </a:p>
          <a:p>
            <a:pPr eaLnBrk="1" hangingPunct="1">
              <a:spcBef>
                <a:spcPct val="0"/>
              </a:spcBef>
            </a:pPr>
            <a:r>
              <a:rPr lang="en-GB" smtClean="0"/>
              <a:t> </a:t>
            </a:r>
            <a:endParaRPr lang="sl-SI" smtClean="0"/>
          </a:p>
          <a:p>
            <a:pPr eaLnBrk="1" hangingPunct="1">
              <a:spcBef>
                <a:spcPct val="0"/>
              </a:spcBef>
            </a:pPr>
            <a:r>
              <a:rPr lang="en-GB" i="1" smtClean="0"/>
              <a:t>(a) Radiation risks arising from the cleared material are sufficiently low as not to warrant regulatory control, with no appreciable likelihood of occurrence for scenarios that could lead to a failure to meet the general criterion for clearance; or</a:t>
            </a:r>
            <a:endParaRPr lang="sl-SI" smtClean="0"/>
          </a:p>
          <a:p>
            <a:pPr eaLnBrk="1" hangingPunct="1">
              <a:spcBef>
                <a:spcPct val="0"/>
              </a:spcBef>
            </a:pPr>
            <a:r>
              <a:rPr lang="en-GB" i="1" smtClean="0"/>
              <a:t>(b) Continued regulatory control of the material would yield no net benefit, in that no reasonable control measures would achieve a worthwhile return in terms of reduction of individual doses or of health risks.</a:t>
            </a:r>
            <a:endParaRPr lang="sl-SI" smtClean="0"/>
          </a:p>
          <a:p>
            <a:pPr eaLnBrk="1" hangingPunct="1">
              <a:spcBef>
                <a:spcPct val="0"/>
              </a:spcBef>
            </a:pPr>
            <a:r>
              <a:rPr lang="en-GB" i="1" smtClean="0"/>
              <a:t> </a:t>
            </a:r>
            <a:endParaRPr lang="sl-SI" smtClean="0"/>
          </a:p>
          <a:p>
            <a:pPr eaLnBrk="1" hangingPunct="1">
              <a:spcBef>
                <a:spcPct val="0"/>
              </a:spcBef>
            </a:pPr>
            <a:r>
              <a:rPr lang="en-GB" i="1" smtClean="0"/>
              <a:t>Material may be cleared (…) without further consideration provided that in all reasonably foreseeable situations the effective dose expected to be incurred by any member of the public due to the cleared material is of the order of 10 μSv or less in a year. To take into account low probability scenarios, a different criterion can be used, namely that the effective dose expected to be incurred by any member of the public for such low probability scenarios does not exceed 1 mSv in a year.</a:t>
            </a:r>
            <a:endParaRPr lang="sl-SI" smtClean="0"/>
          </a:p>
          <a:p>
            <a:pPr eaLnBrk="1" hangingPunct="1">
              <a:spcBef>
                <a:spcPct val="0"/>
              </a:spcBef>
            </a:pPr>
            <a:endParaRPr lang="en-GB" smtClean="0"/>
          </a:p>
          <a:p>
            <a:pPr eaLnBrk="1" hangingPunct="1">
              <a:spcBef>
                <a:spcPct val="0"/>
              </a:spcBef>
            </a:pPr>
            <a:r>
              <a:rPr lang="en-GB" smtClean="0"/>
              <a:t>The regulatory body can establish different exempt levels from those in Basic Safety Standards on a case by case basis, providing that consideration is given to specific national circumstances. However, compliance with Basic Safety Standards provides a consensus on the boundary for unconditionally exempt or cleared material that may be transferred from one State to another (e.g. for recycling or reuse) without its being subject to regulatory control for the purposes of radiation protection. </a:t>
            </a:r>
            <a:endParaRPr lang="sl-SI" smtClean="0"/>
          </a:p>
          <a:p>
            <a:pPr eaLnBrk="1" hangingPunct="1">
              <a:spcBef>
                <a:spcPct val="0"/>
              </a:spcBef>
            </a:pPr>
            <a:endParaRPr lang="en-GB" smtClean="0"/>
          </a:p>
        </p:txBody>
      </p:sp>
      <p:sp>
        <p:nvSpPr>
          <p:cNvPr id="4813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DD5A96B7-7074-4DE9-A909-7D2A9D6A8BFA}" type="slidenum">
              <a:rPr lang="sl-SI" sz="1300">
                <a:latin typeface="Calibri" pitchFamily="34" charset="0"/>
              </a:rPr>
              <a:pPr algn="r" defTabSz="990600"/>
              <a:t>22</a:t>
            </a:fld>
            <a:endParaRPr lang="sl-SI" sz="130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5017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Waste that can be stored for decay over a limited period of up to a few years and subsequently cleared from regulatory control according to arrangements approved by the regulatory body, for uncontrolled disposal, use or discharge. This class includes waste containing primarily radionuclides with very short half-lives often used for research and medical purposes.</a:t>
            </a:r>
            <a:endParaRPr lang="sl-SI" smtClean="0"/>
          </a:p>
          <a:p>
            <a:pPr eaLnBrk="1" hangingPunct="1">
              <a:spcBef>
                <a:spcPct val="0"/>
              </a:spcBef>
            </a:pPr>
            <a:endParaRPr lang="en-GB" smtClean="0"/>
          </a:p>
          <a:p>
            <a:pPr eaLnBrk="1" hangingPunct="1">
              <a:spcBef>
                <a:spcPct val="0"/>
              </a:spcBef>
            </a:pPr>
            <a:r>
              <a:rPr lang="en-GB" smtClean="0"/>
              <a:t>Storage for decay is frequently used in the management of liquid and gaseous waste containing short half-life radionuclides, which is stored until the activity concentration has fallen beneath the applicable levels for discharge to the environment.</a:t>
            </a:r>
            <a:endParaRPr lang="sl-SI" smtClean="0"/>
          </a:p>
          <a:p>
            <a:pPr eaLnBrk="1" hangingPunct="1">
              <a:spcBef>
                <a:spcPct val="0"/>
              </a:spcBef>
            </a:pPr>
            <a:r>
              <a:rPr lang="en-GB" b="1" smtClean="0"/>
              <a:t> </a:t>
            </a:r>
            <a:endParaRPr lang="sl-SI" smtClean="0"/>
          </a:p>
          <a:p>
            <a:pPr eaLnBrk="1" hangingPunct="1">
              <a:spcBef>
                <a:spcPct val="0"/>
              </a:spcBef>
            </a:pPr>
            <a:r>
              <a:rPr lang="en-GB" smtClean="0"/>
              <a:t>The main criteria for the classification of waste as VSLW are the half-lives of the predominant radionuclides and the acceptability of the amounts of longer half-life radionuclides. Since the intent of storage for decay is to eventually clear the material, acceptable levels of concentration of long half-life radionuclides are set by the clearance levels. The boundary for the half-lives of predominant radionuclides cannot be specified generically because it depends on the planned duration of the storage and the initial activity concentration of the waste.</a:t>
            </a:r>
            <a:endParaRPr lang="sl-SI" smtClean="0"/>
          </a:p>
          <a:p>
            <a:pPr eaLnBrk="1" hangingPunct="1">
              <a:spcBef>
                <a:spcPct val="0"/>
              </a:spcBef>
            </a:pPr>
            <a:r>
              <a:rPr lang="en-GB" smtClean="0"/>
              <a:t> </a:t>
            </a:r>
            <a:endParaRPr lang="sl-SI" smtClean="0"/>
          </a:p>
          <a:p>
            <a:pPr eaLnBrk="1" hangingPunct="1">
              <a:spcBef>
                <a:spcPct val="0"/>
              </a:spcBef>
            </a:pPr>
            <a:r>
              <a:rPr lang="en-GB" smtClean="0"/>
              <a:t>In general, the management option of storage for decay is applied for waste containing radionuclides with half-lives of the order of 100 days or less. </a:t>
            </a:r>
            <a:endParaRPr lang="sl-SI" smtClean="0"/>
          </a:p>
          <a:p>
            <a:pPr eaLnBrk="1" hangingPunct="1">
              <a:spcBef>
                <a:spcPct val="0"/>
              </a:spcBef>
            </a:pPr>
            <a:endParaRPr lang="en-GB" smtClean="0"/>
          </a:p>
        </p:txBody>
      </p:sp>
      <p:sp>
        <p:nvSpPr>
          <p:cNvPr id="5017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584481CA-053F-4106-8064-C52AA9F0F46D}" type="slidenum">
              <a:rPr lang="sl-SI" sz="1300">
                <a:latin typeface="Calibri" pitchFamily="34" charset="0"/>
              </a:rPr>
              <a:pPr algn="r" defTabSz="990600"/>
              <a:t>23</a:t>
            </a:fld>
            <a:endParaRPr lang="sl-SI" sz="13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5222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 classification of waste as VSLW obviously depends on the point in time at which the waste is assigned to classification. Through radioactive decay, VSLW will move into the class of exempt waste. The classification scheme is not fixed but depends on the actual conditions of the waste in question at the time of assessment. This reflects the flexibility that radioactive decay provides for the management of radioactive waste.</a:t>
            </a:r>
            <a:endParaRPr lang="sl-SI" smtClean="0"/>
          </a:p>
          <a:p>
            <a:pPr eaLnBrk="1" hangingPunct="1">
              <a:spcBef>
                <a:spcPct val="0"/>
              </a:spcBef>
            </a:pPr>
            <a:r>
              <a:rPr lang="en-GB" smtClean="0"/>
              <a:t> </a:t>
            </a:r>
            <a:endParaRPr lang="sl-SI" smtClean="0"/>
          </a:p>
          <a:p>
            <a:pPr eaLnBrk="1" hangingPunct="1">
              <a:spcBef>
                <a:spcPct val="0"/>
              </a:spcBef>
            </a:pPr>
            <a:endParaRPr lang="en-GB" smtClean="0"/>
          </a:p>
        </p:txBody>
      </p:sp>
      <p:sp>
        <p:nvSpPr>
          <p:cNvPr id="5222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7328CB4B-0C4C-41F1-9E2A-24A31CDFBC3D}" type="slidenum">
              <a:rPr lang="sl-SI" sz="1300">
                <a:latin typeface="Calibri" pitchFamily="34" charset="0"/>
              </a:rPr>
              <a:pPr algn="r" defTabSz="990600"/>
              <a:t>24</a:t>
            </a:fld>
            <a:endParaRPr lang="sl-SI" sz="13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5427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Waste that does not necessarily meet the criteria of EW, but that does not need a high level of containment and isolation and, therefore, is suitable for disposal in near surface landfill type facilities with limited regulatory control. Such landfill type facilities may also contain other hazardous waste. Typical waste in this class includes soil and rubble with low levels of activity concentration. Concentrations of longer lived radionuclides in VLLW are generally very limited. </a:t>
            </a:r>
          </a:p>
          <a:p>
            <a:pPr eaLnBrk="1" hangingPunct="1">
              <a:spcBef>
                <a:spcPct val="0"/>
              </a:spcBef>
            </a:pPr>
            <a:endParaRPr lang="sl-SI" smtClean="0"/>
          </a:p>
          <a:p>
            <a:pPr eaLnBrk="1" hangingPunct="1">
              <a:spcBef>
                <a:spcPct val="0"/>
              </a:spcBef>
            </a:pPr>
            <a:r>
              <a:rPr lang="en-GB" smtClean="0"/>
              <a:t>Waste with levels of activity concentration slightly above the levels specified for the clearance, or waste containing naturally occurring radionuclides, originating from the mining or processing of ores and minerals.</a:t>
            </a:r>
          </a:p>
          <a:p>
            <a:pPr eaLnBrk="1" hangingPunct="1">
              <a:spcBef>
                <a:spcPct val="0"/>
              </a:spcBef>
            </a:pPr>
            <a:endParaRPr lang="en-GB" smtClean="0"/>
          </a:p>
          <a:p>
            <a:pPr eaLnBrk="1" hangingPunct="1">
              <a:spcBef>
                <a:spcPct val="0"/>
              </a:spcBef>
            </a:pPr>
            <a:r>
              <a:rPr lang="en-GB" smtClean="0"/>
              <a:t>In order to determine whether a particular type of waste can be considered to fall into the class of VLLW, acceptance criteria for engineered specialized surface landfill type facilities have to be established. The criteria are developed based on a safety assessment for a specific facility in a manner approved by the regulatory body. </a:t>
            </a:r>
          </a:p>
        </p:txBody>
      </p:sp>
      <p:sp>
        <p:nvSpPr>
          <p:cNvPr id="5427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3F2BBB8A-A546-4FC0-B550-66644C06ABFF}" type="slidenum">
              <a:rPr lang="sl-SI" sz="1300">
                <a:latin typeface="Calibri" pitchFamily="34" charset="0"/>
              </a:rPr>
              <a:pPr algn="r" defTabSz="990600"/>
              <a:t>25</a:t>
            </a:fld>
            <a:endParaRPr lang="sl-SI" sz="13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5632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It is expected that with a moderate level of engineering and controls, a landfill facility can safely accommodate waste containing artificial radionuclides with levels of activity concentrations one or two orders of magnitude above the levels for exempt waste, for waste containing short lived radionuclides and with limited total activity. This applies as long as expected doses to the public are within criteria established by the regulatory body. In general, for waste containing naturally occurring radionuclides, acceptable levels of activity concentration will be expected to be lower than those for waste containing artificial radionuclides, in view of the long half-lives of naturally occurring radionuclides. </a:t>
            </a:r>
          </a:p>
          <a:p>
            <a:pPr eaLnBrk="1" hangingPunct="1">
              <a:spcBef>
                <a:spcPct val="0"/>
              </a:spcBef>
            </a:pPr>
            <a:endParaRPr lang="en-GB" smtClean="0"/>
          </a:p>
          <a:p>
            <a:pPr eaLnBrk="1" hangingPunct="1">
              <a:spcBef>
                <a:spcPct val="0"/>
              </a:spcBef>
            </a:pPr>
            <a:r>
              <a:rPr lang="en-GB" smtClean="0"/>
              <a:t>Depending on site factors and the design, it may still be possible to demonstrate the safety of waste with higher levels of activity concentration.</a:t>
            </a:r>
            <a:endParaRPr lang="sl-SI" smtClean="0"/>
          </a:p>
          <a:p>
            <a:pPr eaLnBrk="1" hangingPunct="1">
              <a:spcBef>
                <a:spcPct val="0"/>
              </a:spcBef>
            </a:pPr>
            <a:endParaRPr lang="en-GB" smtClean="0"/>
          </a:p>
        </p:txBody>
      </p:sp>
      <p:sp>
        <p:nvSpPr>
          <p:cNvPr id="5632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078E427A-32A8-4F7B-93C6-5C3635A42F20}" type="slidenum">
              <a:rPr lang="sl-SI" sz="1300">
                <a:latin typeface="Calibri" pitchFamily="34" charset="0"/>
              </a:rPr>
              <a:pPr algn="r" defTabSz="990600"/>
              <a:t>26</a:t>
            </a:fld>
            <a:endParaRPr lang="sl-SI" sz="13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741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At medical facilities, radioactive materials are used in numerous diagnostic and therapeutic procedures for patients. During these procedures, test tubes, bottles, tubing and other objects come into contact with radioactive material. Some of the material remains in the objects, contaminating them.</a:t>
            </a:r>
            <a:endParaRPr lang="sl-SI" smtClean="0"/>
          </a:p>
          <a:p>
            <a:pPr eaLnBrk="1" hangingPunct="1">
              <a:spcBef>
                <a:spcPct val="0"/>
              </a:spcBef>
            </a:pPr>
            <a:r>
              <a:rPr lang="en-GB" smtClean="0"/>
              <a:t> </a:t>
            </a:r>
            <a:endParaRPr lang="sl-SI" smtClean="0"/>
          </a:p>
          <a:p>
            <a:pPr eaLnBrk="1" hangingPunct="1">
              <a:spcBef>
                <a:spcPct val="0"/>
              </a:spcBef>
            </a:pPr>
            <a:r>
              <a:rPr lang="en-GB" smtClean="0"/>
              <a:t>In medical research, laboratory animals are sometimes injected with radioactive material for research purposes to combat diseases. The animal carcasses containing the radioactive material become radioactive waste and must be handled appropriately.</a:t>
            </a:r>
            <a:endParaRPr lang="sl-SI" smtClean="0"/>
          </a:p>
          <a:p>
            <a:pPr eaLnBrk="1" hangingPunct="1">
              <a:spcBef>
                <a:spcPct val="0"/>
              </a:spcBef>
            </a:pPr>
            <a:r>
              <a:rPr lang="en-GB" smtClean="0"/>
              <a:t> </a:t>
            </a:r>
            <a:endParaRPr lang="sl-SI" smtClean="0"/>
          </a:p>
          <a:p>
            <a:pPr eaLnBrk="1" hangingPunct="1">
              <a:spcBef>
                <a:spcPct val="0"/>
              </a:spcBef>
            </a:pPr>
            <a:r>
              <a:rPr lang="en-GB" smtClean="0"/>
              <a:t>Hospitals may store waste containing radioactive material with short half-lives until it decays to background radiation levels for ultimate disposal with non-radioactive medical waste. Waste containing longer-lived radioactive material is stored or sent to a radioactive waste disposal facility.</a:t>
            </a:r>
            <a:endParaRPr lang="sl-SI" smtClean="0"/>
          </a:p>
          <a:p>
            <a:pPr eaLnBrk="1" hangingPunct="1">
              <a:spcBef>
                <a:spcPct val="0"/>
              </a:spcBef>
            </a:pPr>
            <a:endParaRPr lang="en-GB" smtClean="0"/>
          </a:p>
        </p:txBody>
      </p:sp>
      <p:sp>
        <p:nvSpPr>
          <p:cNvPr id="1741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7539C1B7-E9C7-433F-9157-AB28D9F4C596}" type="slidenum">
              <a:rPr lang="sl-SI" sz="1300">
                <a:latin typeface="Calibri" pitchFamily="34" charset="0"/>
              </a:rPr>
              <a:pPr algn="r" defTabSz="990600"/>
              <a:t>5</a:t>
            </a:fld>
            <a:endParaRPr lang="sl-SI" sz="1300">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5837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Waste that is above clearance levels, but with limited amounts of long lived radionuclides.</a:t>
            </a:r>
          </a:p>
          <a:p>
            <a:pPr eaLnBrk="1" hangingPunct="1">
              <a:spcBef>
                <a:spcPct val="0"/>
              </a:spcBef>
            </a:pPr>
            <a:endParaRPr lang="en-GB" smtClean="0"/>
          </a:p>
          <a:p>
            <a:pPr eaLnBrk="1" hangingPunct="1">
              <a:spcBef>
                <a:spcPct val="0"/>
              </a:spcBef>
            </a:pPr>
            <a:r>
              <a:rPr lang="en-GB" smtClean="0"/>
              <a:t>Radioactive waste that requires shielding but needs little or no provision for heat dissipation is classified as intermediate level waste.</a:t>
            </a:r>
            <a:endParaRPr lang="sl-SI" smtClean="0"/>
          </a:p>
          <a:p>
            <a:pPr eaLnBrk="1" hangingPunct="1">
              <a:spcBef>
                <a:spcPct val="0"/>
              </a:spcBef>
            </a:pPr>
            <a:endParaRPr lang="en-GB" smtClean="0"/>
          </a:p>
          <a:p>
            <a:pPr eaLnBrk="1" hangingPunct="1">
              <a:spcBef>
                <a:spcPct val="0"/>
              </a:spcBef>
            </a:pPr>
            <a:r>
              <a:rPr lang="en-GB" smtClean="0"/>
              <a:t>This class covers a very broad range of waste. LLW may include short lived radionuclides at higher levels of activity concentration, and also long lived radionuclides, but only at relatively low levels of activity concentration. This class covers a very wide range of radioactive waste. It ranges from radioactive waste with an activity content level just above that for VLLW, that is, not requiring shielding or particularly robust containment and isolation, to radioactive waste with a level of activity concentration such that shielding and more robust containment and isolation are necessary for periods up to several hundred years.</a:t>
            </a:r>
            <a:endParaRPr lang="sl-SI" smtClean="0"/>
          </a:p>
          <a:p>
            <a:pPr eaLnBrk="1" hangingPunct="1">
              <a:spcBef>
                <a:spcPct val="0"/>
              </a:spcBef>
            </a:pPr>
            <a:endParaRPr lang="en-GB" smtClean="0"/>
          </a:p>
          <a:p>
            <a:pPr eaLnBrk="1" hangingPunct="1">
              <a:spcBef>
                <a:spcPct val="0"/>
              </a:spcBef>
            </a:pPr>
            <a:endParaRPr lang="en-GB" smtClean="0"/>
          </a:p>
        </p:txBody>
      </p:sp>
      <p:sp>
        <p:nvSpPr>
          <p:cNvPr id="5837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A1D8EA91-AD85-4167-870D-C425C8F4543D}" type="slidenum">
              <a:rPr lang="sl-SI" sz="1300">
                <a:latin typeface="Calibri" pitchFamily="34" charset="0"/>
              </a:rPr>
              <a:pPr algn="r" defTabSz="990600"/>
              <a:t>27</a:t>
            </a:fld>
            <a:endParaRPr lang="sl-SI" sz="13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6041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As LLW may have a wide range of activity concentrations and may contain a wide range of radionuclides, there are various design options for near surface disposal facilities. </a:t>
            </a:r>
          </a:p>
          <a:p>
            <a:pPr eaLnBrk="1" hangingPunct="1">
              <a:spcBef>
                <a:spcPct val="0"/>
              </a:spcBef>
            </a:pPr>
            <a:endParaRPr lang="en-GB" smtClean="0"/>
          </a:p>
          <a:p>
            <a:pPr eaLnBrk="1" hangingPunct="1">
              <a:spcBef>
                <a:spcPct val="0"/>
              </a:spcBef>
            </a:pPr>
            <a:r>
              <a:rPr lang="en-GB" smtClean="0"/>
              <a:t>These design options may range from simple to more complex engineered facilities, and may involve disposal at varying depths, typically from the surface down to 30 m. They will depend on safety assessments and on national practices, and are subject to approval by the regulatory body.</a:t>
            </a:r>
          </a:p>
          <a:p>
            <a:pPr eaLnBrk="1" hangingPunct="1">
              <a:spcBef>
                <a:spcPct val="0"/>
              </a:spcBef>
            </a:pPr>
            <a:endParaRPr lang="en-GB" smtClean="0"/>
          </a:p>
          <a:p>
            <a:pPr eaLnBrk="1" hangingPunct="1">
              <a:spcBef>
                <a:spcPct val="0"/>
              </a:spcBef>
            </a:pPr>
            <a:r>
              <a:rPr lang="en-GB" smtClean="0"/>
              <a:t>Low concentrations of long lived radionuclides may be present in LLW. Although the waste may contain high concentrations of short lived radionuclides, significant radioactive decay of these will occur during the period of reliable containment and isolation provided by the site, the engineered barriers and institutional control.</a:t>
            </a:r>
          </a:p>
          <a:p>
            <a:pPr eaLnBrk="1" hangingPunct="1">
              <a:spcBef>
                <a:spcPct val="0"/>
              </a:spcBef>
            </a:pPr>
            <a:endParaRPr lang="en-GB" smtClean="0"/>
          </a:p>
          <a:p>
            <a:pPr eaLnBrk="1" hangingPunct="1">
              <a:spcBef>
                <a:spcPct val="0"/>
              </a:spcBef>
            </a:pPr>
            <a:r>
              <a:rPr lang="en-GB" smtClean="0"/>
              <a:t>Classification of waste as LLW should, therefore, relate to the particular radionuclides in the waste, and account should be taken of the various exposure pathways, such as ingestion (e.g. in the case of long term migration of radionuclides to the accessible biosphere in the post-closure phase of a disposal facility) and inhalation (e.g. in the case of human intrusion into the waste). </a:t>
            </a:r>
          </a:p>
          <a:p>
            <a:pPr eaLnBrk="1" hangingPunct="1">
              <a:spcBef>
                <a:spcPct val="0"/>
              </a:spcBef>
            </a:pPr>
            <a:endParaRPr lang="en-GB" smtClean="0"/>
          </a:p>
          <a:p>
            <a:pPr eaLnBrk="1" hangingPunct="1">
              <a:spcBef>
                <a:spcPct val="0"/>
              </a:spcBef>
            </a:pPr>
            <a:endParaRPr lang="sl-SI" smtClean="0"/>
          </a:p>
          <a:p>
            <a:pPr eaLnBrk="1" hangingPunct="1">
              <a:spcBef>
                <a:spcPct val="0"/>
              </a:spcBef>
            </a:pPr>
            <a:endParaRPr lang="en-GB" smtClean="0"/>
          </a:p>
        </p:txBody>
      </p:sp>
      <p:sp>
        <p:nvSpPr>
          <p:cNvPr id="6041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6FE9D323-62B4-4625-A8D3-5F37EC9F7B54}" type="slidenum">
              <a:rPr lang="sl-SI" sz="1300">
                <a:latin typeface="Calibri" pitchFamily="34" charset="0"/>
              </a:rPr>
              <a:pPr algn="r" defTabSz="990600"/>
              <a:t>28</a:t>
            </a:fld>
            <a:endParaRPr lang="sl-SI" sz="130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6246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Thus, radioactive waste suitable for disposal near the surface and at intermediate depths may, in most instances, be differentiated on the basis of the need for controls over time frames for which institutional control can be guaranteed and thus human intrusion into the waste can be prevented. The suitability of a disposal facility for a particular inventory of waste is required to be demonstrated by the safety case for that facility.</a:t>
            </a:r>
            <a:endParaRPr lang="sl-SI" smtClean="0"/>
          </a:p>
          <a:p>
            <a:pPr eaLnBrk="1" hangingPunct="1">
              <a:spcBef>
                <a:spcPct val="0"/>
              </a:spcBef>
            </a:pPr>
            <a:r>
              <a:rPr lang="en-GB" smtClean="0"/>
              <a:t> </a:t>
            </a:r>
            <a:endParaRPr lang="sl-SI" smtClean="0"/>
          </a:p>
          <a:p>
            <a:pPr eaLnBrk="1" hangingPunct="1">
              <a:spcBef>
                <a:spcPct val="0"/>
              </a:spcBef>
            </a:pPr>
            <a:r>
              <a:rPr lang="en-GB" smtClean="0"/>
              <a:t>In many States it is assumed that institutional controls can be relied upon for a period of up to around 300 years. Under this assumption, bounding values for low level waste in terms of activity concentration levels can be derived by estimating doses to exposed individuals after this period of institutional control.</a:t>
            </a:r>
          </a:p>
          <a:p>
            <a:pPr eaLnBrk="1" hangingPunct="1">
              <a:spcBef>
                <a:spcPct val="0"/>
              </a:spcBef>
            </a:pPr>
            <a:endParaRPr lang="en-GB" smtClean="0"/>
          </a:p>
          <a:p>
            <a:pPr eaLnBrk="1" hangingPunct="1">
              <a:spcBef>
                <a:spcPct val="0"/>
              </a:spcBef>
            </a:pPr>
            <a:r>
              <a:rPr lang="en-GB" smtClean="0"/>
              <a:t>A special situation arises for waste from the mining and processing of uranium and other materials containing significant amounts of radionuclides of natural origin, for which the activity content will not decrease significantly over such timescales. Since the management of such waste in near surface facilities is in many cases the only practicable option, longer periods of institutional control have to be postulated, with periodic safety review of the facility.</a:t>
            </a:r>
            <a:endParaRPr lang="sl-SI" smtClean="0"/>
          </a:p>
          <a:p>
            <a:pPr eaLnBrk="1" hangingPunct="1">
              <a:spcBef>
                <a:spcPct val="0"/>
              </a:spcBef>
            </a:pPr>
            <a:endParaRPr lang="en-GB" smtClean="0"/>
          </a:p>
        </p:txBody>
      </p:sp>
      <p:sp>
        <p:nvSpPr>
          <p:cNvPr id="6246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57831C89-96C3-492A-85E5-ED0E5DFFEAA9}" type="slidenum">
              <a:rPr lang="sl-SI" sz="1300">
                <a:latin typeface="Calibri" pitchFamily="34" charset="0"/>
              </a:rPr>
              <a:pPr algn="r" defTabSz="990600"/>
              <a:t>29</a:t>
            </a:fld>
            <a:endParaRPr lang="sl-SI" sz="130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6451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Intermediate level waste (ILW): Waste that, because of its content, particularly of long lived radionuclides, requires a greater degree of containment and isolation than that provided by near surface disposal. However, ILW needs no provision, or only limited provision, for heat dissipation during its storage and disposal. ILW may contain long lived radionuclides, in particular, alpha emitting radionuclides that will not decay to a level of activity concentration acceptable for near surface disposal during the time for which institutional controls can be relied upon. Therefore, waste in this class requires disposal at greater depths, of the order of tens of metres to a few hundred metres.</a:t>
            </a:r>
          </a:p>
          <a:p>
            <a:pPr eaLnBrk="1" hangingPunct="1">
              <a:spcBef>
                <a:spcPct val="0"/>
              </a:spcBef>
            </a:pPr>
            <a:endParaRPr lang="en-GB" smtClean="0"/>
          </a:p>
          <a:p>
            <a:pPr eaLnBrk="1" hangingPunct="1">
              <a:spcBef>
                <a:spcPct val="0"/>
              </a:spcBef>
            </a:pPr>
            <a:r>
              <a:rPr lang="en-GB" smtClean="0"/>
              <a:t>Disposal in a facility at a depth of between a few tens and a few hundreds of metres is indicated for ILW. Disposal at such depths has the potential to provide a long period of isolation from the accessible environment if both the natural barriers and the engineered barriers of the disposal system are selected properly.</a:t>
            </a:r>
            <a:endParaRPr lang="sl-SI" smtClean="0"/>
          </a:p>
          <a:p>
            <a:pPr eaLnBrk="1" hangingPunct="1">
              <a:spcBef>
                <a:spcPct val="0"/>
              </a:spcBef>
            </a:pPr>
            <a:endParaRPr lang="sl-SI" smtClean="0"/>
          </a:p>
          <a:p>
            <a:pPr eaLnBrk="1" hangingPunct="1">
              <a:spcBef>
                <a:spcPct val="0"/>
              </a:spcBef>
            </a:pPr>
            <a:r>
              <a:rPr lang="en-GB" smtClean="0"/>
              <a:t>Another important advantage of disposal at intermediate depths is that, in comparison to near surface disposal facilities suitable for LLW, the likelihood of inadvertent human intrusion is greatly reduced. </a:t>
            </a:r>
          </a:p>
          <a:p>
            <a:pPr eaLnBrk="1" hangingPunct="1">
              <a:spcBef>
                <a:spcPct val="0"/>
              </a:spcBef>
            </a:pPr>
            <a:endParaRPr lang="en-GB" smtClean="0"/>
          </a:p>
        </p:txBody>
      </p:sp>
      <p:sp>
        <p:nvSpPr>
          <p:cNvPr id="6451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EE9FE678-8C42-4448-8DE9-1340C43E6496}" type="slidenum">
              <a:rPr lang="sl-SI" sz="1300">
                <a:latin typeface="Calibri" pitchFamily="34" charset="0"/>
              </a:rPr>
              <a:pPr algn="r" defTabSz="990600"/>
              <a:t>30</a:t>
            </a:fld>
            <a:endParaRPr lang="sl-SI" sz="130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6656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As already stated the boundary between the LLW class and the ILW class cannot be specified in a general manner with respect to activity concentration levels, because allowable levels will depend on the actual waste disposal facility and its associated safety case and supporting safety assessment. For the purposes of communication pending the establishment of disposal facilities for ILW, the regulatory body may determine that certain waste constitutes LLW or ILW on the basis of generic safety cases.</a:t>
            </a:r>
            <a:endParaRPr lang="sl-SI" smtClean="0"/>
          </a:p>
          <a:p>
            <a:pPr eaLnBrk="1" hangingPunct="1">
              <a:spcBef>
                <a:spcPct val="0"/>
              </a:spcBef>
            </a:pPr>
            <a:endParaRPr lang="en-GB" smtClean="0"/>
          </a:p>
        </p:txBody>
      </p:sp>
      <p:sp>
        <p:nvSpPr>
          <p:cNvPr id="6656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08009DD2-DD39-4E83-A5D9-C9FF3F79DA27}" type="slidenum">
              <a:rPr lang="sl-SI" sz="1300">
                <a:latin typeface="Calibri" pitchFamily="34" charset="0"/>
              </a:rPr>
              <a:pPr algn="r" defTabSz="990600"/>
              <a:t>31</a:t>
            </a:fld>
            <a:endParaRPr lang="sl-SI" sz="130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6861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endParaRPr lang="en-GB" smtClean="0"/>
          </a:p>
          <a:p>
            <a:pPr eaLnBrk="1" hangingPunct="1">
              <a:spcBef>
                <a:spcPct val="0"/>
              </a:spcBef>
            </a:pPr>
            <a:r>
              <a:rPr lang="en-GB" b="1" smtClean="0">
                <a:solidFill>
                  <a:srgbClr val="654A15"/>
                </a:solidFill>
              </a:rPr>
              <a:t>Waste acceptance criteria </a:t>
            </a:r>
            <a:r>
              <a:rPr lang="en-GB" smtClean="0"/>
              <a:t>for a near surface disposal facility is dependent on the actual design of and planning for the facility (e.g. engineered barriers, duration of institutional control, site specific factors). </a:t>
            </a:r>
          </a:p>
          <a:p>
            <a:pPr eaLnBrk="1" hangingPunct="1">
              <a:spcBef>
                <a:spcPct val="0"/>
              </a:spcBef>
            </a:pPr>
            <a:endParaRPr lang="en-GB" b="1" smtClean="0">
              <a:solidFill>
                <a:srgbClr val="654A15"/>
              </a:solidFill>
            </a:endParaRPr>
          </a:p>
          <a:p>
            <a:pPr eaLnBrk="1" hangingPunct="1">
              <a:spcBef>
                <a:spcPct val="0"/>
              </a:spcBef>
            </a:pPr>
            <a:r>
              <a:rPr lang="en-GB" b="1" smtClean="0">
                <a:solidFill>
                  <a:srgbClr val="654A15"/>
                </a:solidFill>
              </a:rPr>
              <a:t>Restrictions</a:t>
            </a:r>
            <a:r>
              <a:rPr lang="en-GB" smtClean="0"/>
              <a:t> on levels of activity concentration for </a:t>
            </a:r>
            <a:r>
              <a:rPr lang="en-GB" b="1" smtClean="0">
                <a:solidFill>
                  <a:srgbClr val="654A15"/>
                </a:solidFill>
              </a:rPr>
              <a:t>long lived radionuclides</a:t>
            </a:r>
            <a:r>
              <a:rPr lang="en-GB" smtClean="0"/>
              <a:t> in individual waste packages may be complemented by restrictions on average levels of activity concentration or by simple operational techniques such as emplacement of waste packages with higher levels of activity concentration at selected locations within the disposal facility. </a:t>
            </a:r>
          </a:p>
          <a:p>
            <a:pPr eaLnBrk="1" hangingPunct="1">
              <a:spcBef>
                <a:spcPct val="0"/>
              </a:spcBef>
            </a:pPr>
            <a:endParaRPr lang="en-GB" smtClean="0"/>
          </a:p>
        </p:txBody>
      </p:sp>
      <p:sp>
        <p:nvSpPr>
          <p:cNvPr id="6861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3B3AD59E-24D9-49C4-B2B0-55D36E1CB2AB}" type="slidenum">
              <a:rPr lang="sl-SI" sz="1300">
                <a:latin typeface="Calibri" pitchFamily="34" charset="0"/>
              </a:rPr>
              <a:pPr algn="r" defTabSz="990600"/>
              <a:t>32</a:t>
            </a:fld>
            <a:endParaRPr lang="sl-SI" sz="1300">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7065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High level waste is defined to be waste that contains such large concentrations of both short and long lived radionuclides that, compared to ILW, a greater degree of containment and isolation from the accessible environment is needed to ensure long term safety. </a:t>
            </a:r>
          </a:p>
          <a:p>
            <a:pPr eaLnBrk="1" hangingPunct="1">
              <a:spcBef>
                <a:spcPct val="0"/>
              </a:spcBef>
            </a:pPr>
            <a:endParaRPr lang="en-GB" smtClean="0"/>
          </a:p>
          <a:p>
            <a:pPr eaLnBrk="1" hangingPunct="1">
              <a:spcBef>
                <a:spcPct val="0"/>
              </a:spcBef>
            </a:pPr>
            <a:r>
              <a:rPr lang="en-GB" smtClean="0"/>
              <a:t>Such containment and isolation is usually provided by the </a:t>
            </a:r>
            <a:r>
              <a:rPr lang="en-GB" b="1" smtClean="0"/>
              <a:t>integrity and stability of deep geological disposal</a:t>
            </a:r>
            <a:r>
              <a:rPr lang="en-GB" smtClean="0"/>
              <a:t>, with engineered barriers. HLW generates </a:t>
            </a:r>
            <a:r>
              <a:rPr lang="en-GB" b="1" smtClean="0"/>
              <a:t>significant quantities of heat from radioactive decay</a:t>
            </a:r>
            <a:r>
              <a:rPr lang="en-GB" smtClean="0"/>
              <a:t>, and normally continues to generate heat for several centuries. Heat dissipation is an important factor that has to be taken into account in the design of geological disposal facilities. HLW typically has levels of activity concentration in the range of </a:t>
            </a:r>
            <a:r>
              <a:rPr lang="en-GB" b="1" smtClean="0"/>
              <a:t>10</a:t>
            </a:r>
            <a:r>
              <a:rPr lang="en-GB" b="1" baseline="30000" smtClean="0"/>
              <a:t>4</a:t>
            </a:r>
            <a:r>
              <a:rPr lang="en-GB" b="1" smtClean="0"/>
              <a:t>-10</a:t>
            </a:r>
            <a:r>
              <a:rPr lang="en-GB" b="1" baseline="30000" smtClean="0"/>
              <a:t>6</a:t>
            </a:r>
            <a:r>
              <a:rPr lang="en-GB" b="1" smtClean="0"/>
              <a:t> TBq/m</a:t>
            </a:r>
            <a:r>
              <a:rPr lang="en-GB" b="1" baseline="30000" smtClean="0"/>
              <a:t>3</a:t>
            </a:r>
            <a:r>
              <a:rPr lang="en-GB" b="1" smtClean="0"/>
              <a:t> </a:t>
            </a:r>
            <a:r>
              <a:rPr lang="en-GB" smtClean="0"/>
              <a:t>(e.g. for fresh spent fuel from power reactors, which some.</a:t>
            </a:r>
          </a:p>
        </p:txBody>
      </p:sp>
      <p:sp>
        <p:nvSpPr>
          <p:cNvPr id="7065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F30E60AA-28EE-43F5-852C-9442CA2CDB2E}" type="slidenum">
              <a:rPr lang="sl-SI" sz="1300">
                <a:latin typeface="Calibri" pitchFamily="34" charset="0"/>
              </a:rPr>
              <a:pPr algn="r" defTabSz="990600"/>
              <a:t>33</a:t>
            </a:fld>
            <a:endParaRPr lang="sl-SI" sz="130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Classification of the</a:t>
            </a:r>
            <a:r>
              <a:rPr lang="en-GB" b="1" dirty="0" smtClean="0">
                <a:solidFill>
                  <a:srgbClr val="654A15"/>
                </a:solidFill>
              </a:rPr>
              <a:t> radioactive waste in the USA</a:t>
            </a:r>
            <a:r>
              <a:rPr lang="en-GB" dirty="0" smtClean="0"/>
              <a:t>:</a:t>
            </a:r>
          </a:p>
          <a:p>
            <a:pPr marL="171450" indent="-171450" eaLnBrk="1" fontAlgn="auto" hangingPunct="1">
              <a:spcBef>
                <a:spcPts val="0"/>
              </a:spcBef>
              <a:spcAft>
                <a:spcPts val="0"/>
              </a:spcAft>
              <a:buFont typeface="Wingdings" panose="05000000000000000000" pitchFamily="2" charset="2"/>
              <a:buChar char="§"/>
              <a:defRPr/>
            </a:pPr>
            <a:r>
              <a:rPr lang="en-GB" dirty="0" smtClean="0"/>
              <a:t>Class A waste is waste that is usually segregated from other waste classes at the disposal site.</a:t>
            </a:r>
          </a:p>
          <a:p>
            <a:pPr marL="171450" indent="-171450" eaLnBrk="1" fontAlgn="auto" hangingPunct="1">
              <a:spcBef>
                <a:spcPts val="0"/>
              </a:spcBef>
              <a:spcAft>
                <a:spcPts val="0"/>
              </a:spcAft>
              <a:buFont typeface="Wingdings" panose="05000000000000000000" pitchFamily="2" charset="2"/>
              <a:buChar char="§"/>
              <a:defRPr/>
            </a:pPr>
            <a:r>
              <a:rPr lang="en-GB" dirty="0" smtClean="0"/>
              <a:t>Class B waste is waste that must meet more rigorous requirements on waste form to ensure stability after disposal.</a:t>
            </a:r>
          </a:p>
          <a:p>
            <a:pPr marL="171450" indent="-171450" eaLnBrk="1" fontAlgn="auto" hangingPunct="1">
              <a:spcBef>
                <a:spcPts val="0"/>
              </a:spcBef>
              <a:spcAft>
                <a:spcPts val="0"/>
              </a:spcAft>
              <a:buFont typeface="Wingdings" panose="05000000000000000000" pitchFamily="2" charset="2"/>
              <a:buChar char="§"/>
              <a:defRPr/>
            </a:pPr>
            <a:r>
              <a:rPr lang="en-GB" dirty="0" smtClean="0"/>
              <a:t>Class C waste is waste that not only must meet more rigorous requirements on waste form to ensure stability but also requires additional measures at the disposal facility to protect against inadvertent intrusion. </a:t>
            </a:r>
          </a:p>
          <a:p>
            <a:pPr marL="171450" indent="-171450" eaLnBrk="1" fontAlgn="auto" hangingPunct="1">
              <a:spcBef>
                <a:spcPts val="0"/>
              </a:spcBef>
              <a:spcAft>
                <a:spcPts val="0"/>
              </a:spcAft>
              <a:buFont typeface="Wingdings" panose="05000000000000000000" pitchFamily="2" charset="2"/>
              <a:buChar char="§"/>
              <a:defRPr/>
            </a:pPr>
            <a:r>
              <a:rPr lang="en-GB" dirty="0" smtClean="0"/>
              <a:t>Waste that is not generally acceptable for near-surface disposal is waste for which form and disposal methods must be different, and in general more stringent, than those specified for Class C waste. In the absence of specific requirements in this part, such waste must be disposed of in a geologic.</a:t>
            </a:r>
          </a:p>
        </p:txBody>
      </p:sp>
      <p:sp>
        <p:nvSpPr>
          <p:cNvPr id="7475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7026221D-4D55-4705-AB74-09CFDCA5034A}" type="slidenum">
              <a:rPr lang="sl-SI" sz="1300">
                <a:latin typeface="Calibri" pitchFamily="34" charset="0"/>
              </a:rPr>
              <a:pPr algn="r" defTabSz="990600"/>
              <a:t>36</a:t>
            </a:fld>
            <a:endParaRPr lang="sl-SI" sz="1300">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TextEdit="1"/>
          </p:cNvSpPr>
          <p:nvPr>
            <p:ph type="sldImg"/>
          </p:nvPr>
        </p:nvSpPr>
        <p:spPr bwMode="auto">
          <a:noFill/>
          <a:ln>
            <a:solidFill>
              <a:srgbClr val="000000"/>
            </a:solidFill>
            <a:miter lim="800000"/>
            <a:headEnd/>
            <a:tailEnd/>
          </a:ln>
        </p:spPr>
      </p:sp>
      <p:sp>
        <p:nvSpPr>
          <p:cNvPr id="76802" name="Rectangle 3"/>
          <p:cNvSpPr>
            <a:spLocks noGrp="1"/>
          </p:cNvSpPr>
          <p:nvPr>
            <p:ph type="body" idx="1"/>
          </p:nvPr>
        </p:nvSpPr>
        <p:spPr bwMode="auto">
          <a:xfrm>
            <a:off x="709613" y="4860925"/>
            <a:ext cx="5680075" cy="4605338"/>
          </a:xfrm>
          <a:noFill/>
        </p:spPr>
        <p:txBody>
          <a:bodyPr wrap="square" numCol="1" anchor="t" anchorCtr="0" compatLnSpc="1">
            <a:prstTxWarp prst="textNoShape">
              <a:avLst/>
            </a:prstTxWarp>
          </a:bodyPr>
          <a:lstStyle/>
          <a:p>
            <a:pPr eaLnBrk="1" hangingPunct="1">
              <a:lnSpc>
                <a:spcPct val="80000"/>
              </a:lnSpc>
            </a:pPr>
            <a:r>
              <a:rPr lang="uk-UA" sz="800" smtClean="0"/>
              <a:t>According to Article 1 of the Law of Ukraine «On Radioactive Waste Management»,</a:t>
            </a:r>
            <a:br>
              <a:rPr lang="uk-UA" sz="800" smtClean="0"/>
            </a:br>
            <a:r>
              <a:rPr lang="uk-UA" sz="800" smtClean="0"/>
              <a:t>radioactive waste is defined as materials and substances activity of radionuclides or</a:t>
            </a:r>
            <a:br>
              <a:rPr lang="uk-UA" sz="800" smtClean="0"/>
            </a:br>
            <a:r>
              <a:rPr lang="uk-UA" sz="800" smtClean="0"/>
              <a:t>radioactive contamination of which exceeds the limits established by current standards</a:t>
            </a:r>
            <a:br>
              <a:rPr lang="uk-UA" sz="800" smtClean="0"/>
            </a:br>
            <a:r>
              <a:rPr lang="uk-UA" sz="800" smtClean="0"/>
              <a:t>provided that the use of these materials and substances is not envisaged.</a:t>
            </a:r>
            <a:br>
              <a:rPr lang="uk-UA" sz="800" smtClean="0"/>
            </a:br>
            <a:r>
              <a:rPr lang="uk-UA" sz="800" smtClean="0"/>
              <a:t>According to the criteria for exemption from regulatory control, in compliance with</a:t>
            </a:r>
            <a:br>
              <a:rPr lang="uk-UA" sz="800" smtClean="0"/>
            </a:br>
            <a:r>
              <a:rPr lang="uk-UA" sz="800" smtClean="0"/>
              <a:t>Article 1 of the above law, radwaste is divided into long-lived and short-lived radioactive waste:</a:t>
            </a:r>
            <a:br>
              <a:rPr lang="uk-UA" sz="800" smtClean="0"/>
            </a:br>
            <a:r>
              <a:rPr lang="uk-UA" sz="800" smtClean="0"/>
              <a:t>long-lived radioactive waste is waste for which the level of exemption from regulatory</a:t>
            </a:r>
            <a:br>
              <a:rPr lang="uk-UA" sz="800" smtClean="0"/>
            </a:br>
            <a:r>
              <a:rPr lang="uk-UA" sz="800" smtClean="0"/>
              <a:t>control is achieved in 300 and more years after disposal;</a:t>
            </a:r>
            <a:br>
              <a:rPr lang="uk-UA" sz="800" smtClean="0"/>
            </a:br>
            <a:r>
              <a:rPr lang="uk-UA" sz="800" smtClean="0"/>
              <a:t>short-lived radioactive waste is waste for which the level of exemption from regulatory</a:t>
            </a:r>
            <a:br>
              <a:rPr lang="uk-UA" sz="800" smtClean="0"/>
            </a:br>
            <a:r>
              <a:rPr lang="uk-UA" sz="800" smtClean="0"/>
              <a:t>control is achieved earlier than in 300 years after disposal.</a:t>
            </a:r>
            <a:br>
              <a:rPr lang="uk-UA" sz="800" smtClean="0"/>
            </a:br>
            <a:r>
              <a:rPr lang="uk-UA" sz="800" smtClean="0"/>
              <a:t>The document "Basic Sanitary Rules for Radiation Safety of Ukraine" (OSPU-2005) as</a:t>
            </a:r>
            <a:br>
              <a:rPr lang="uk-UA" sz="800" smtClean="0"/>
            </a:br>
            <a:r>
              <a:rPr lang="uk-UA" sz="800" smtClean="0"/>
              <a:t>approved by the Ministry of Health of Ukraine entered into force 20 May 2005. OSPU-2005</a:t>
            </a:r>
            <a:br>
              <a:rPr lang="uk-UA" sz="800" smtClean="0"/>
            </a:br>
            <a:r>
              <a:rPr lang="uk-UA" sz="800" smtClean="0"/>
              <a:t>applies to all production (industrial) activities including radwaste management.</a:t>
            </a:r>
            <a:br>
              <a:rPr lang="uk-UA" sz="800" smtClean="0"/>
            </a:br>
            <a:r>
              <a:rPr lang="uk-UA" sz="800" smtClean="0"/>
              <a:t>The transition to the new classification in compliance with OSPU-2005 is currently</a:t>
            </a:r>
            <a:br>
              <a:rPr lang="uk-UA" sz="800" smtClean="0"/>
            </a:br>
            <a:r>
              <a:rPr lang="uk-UA" sz="800" smtClean="0"/>
              <a:t>underway. During the transition period to the new classification criteria are applied as established</a:t>
            </a:r>
            <a:br>
              <a:rPr lang="uk-UA" sz="800" smtClean="0"/>
            </a:br>
            <a:r>
              <a:rPr lang="uk-UA" sz="800" smtClean="0"/>
              <a:t>by regulatory documents “Health and Safety Rules for Design and Operation of Nuclear Power</a:t>
            </a:r>
            <a:br>
              <a:rPr lang="uk-UA" sz="800" smtClean="0"/>
            </a:br>
            <a:r>
              <a:rPr lang="uk-UA" sz="800" smtClean="0"/>
              <a:t>Plants” (SPAS-88) and “Health and Safety Rules for Radioactive Waste Management” (SPORO-</a:t>
            </a:r>
            <a:br>
              <a:rPr lang="uk-UA" sz="800" smtClean="0"/>
            </a:br>
            <a:r>
              <a:rPr lang="uk-UA" sz="800" smtClean="0"/>
              <a:t>85).</a:t>
            </a:r>
            <a:br>
              <a:rPr lang="uk-UA" sz="800" smtClean="0"/>
            </a:br>
            <a:r>
              <a:rPr lang="uk-UA" sz="800" smtClean="0"/>
              <a:t>According to OSPU-2005, radioactive waste is divided into solid and liquid. Liquid waste</a:t>
            </a:r>
            <a:br>
              <a:rPr lang="uk-UA" sz="800" smtClean="0"/>
            </a:br>
            <a:r>
              <a:rPr lang="uk-UA" sz="800" smtClean="0"/>
              <a:t>includes inorganic solutions; pulps of filtering material, sludge; salt fusion; organic liquids (oils,</a:t>
            </a:r>
            <a:br>
              <a:rPr lang="uk-UA" sz="800" smtClean="0"/>
            </a:br>
            <a:r>
              <a:rPr lang="uk-UA" sz="800" smtClean="0"/>
              <a:t>solvents).</a:t>
            </a:r>
            <a:br>
              <a:rPr lang="uk-UA" sz="800" smtClean="0"/>
            </a:br>
            <a:r>
              <a:rPr lang="uk-UA" sz="800" smtClean="0"/>
              <a:t>Depending on classification purposes, all radwaste is divided into types, groups, categories</a:t>
            </a:r>
            <a:br>
              <a:rPr lang="uk-UA" sz="800" smtClean="0"/>
            </a:br>
            <a:r>
              <a:rPr lang="uk-UA" sz="800" smtClean="0"/>
              <a:t>and kinds.</a:t>
            </a:r>
            <a:br>
              <a:rPr lang="uk-UA" sz="800" smtClean="0"/>
            </a:br>
            <a:r>
              <a:rPr lang="uk-UA" sz="800" smtClean="0"/>
              <a:t>The radwaste types based on acceptance criteria for waste disposal in near-surface</a:t>
            </a:r>
            <a:br>
              <a:rPr lang="uk-UA" sz="800" smtClean="0"/>
            </a:br>
            <a:r>
              <a:rPr lang="uk-UA" sz="800" smtClean="0"/>
              <a:t>(shallow) repositories or in stable deep geological formations are identified according to Table</a:t>
            </a:r>
            <a:br>
              <a:rPr lang="uk-UA" sz="800" smtClean="0"/>
            </a:br>
            <a:r>
              <a:rPr lang="uk-UA" sz="800" smtClean="0"/>
              <a:t>B.5.1.</a:t>
            </a:r>
            <a:br>
              <a:rPr lang="uk-UA" sz="800" smtClean="0"/>
            </a:br>
            <a:endParaRPr lang="en-US" sz="800" smtClean="0"/>
          </a:p>
          <a:p>
            <a:pPr eaLnBrk="1" hangingPunct="1">
              <a:lnSpc>
                <a:spcPct val="80000"/>
              </a:lnSpc>
            </a:pPr>
            <a:r>
              <a:rPr lang="uk-UA" sz="800" smtClean="0"/>
              <a:t>Із урахуванням нового стандарту безпеки МАГАТЕ GSG-1 Classification of Radioactive Waste, міжнародного досвіду та рекомендації місій IRRS-2008 та IRRS-2010,     в Україні ініційовано перегляд та вдосконалення класифікації РАВ. Метою цього є впровадження системи класифікації РАВ відповідно до способу остаточного захоронення РАВ. В рамках інструменту співробітництва ЄК INSC, протягом 2010-2012 років реалізовано проект </a:t>
            </a:r>
            <a:r>
              <a:rPr lang="en-US" sz="800" smtClean="0"/>
              <a:t>U</a:t>
            </a:r>
            <a:r>
              <a:rPr lang="uk-UA" sz="800" smtClean="0"/>
              <a:t>4.01/08-С "</a:t>
            </a:r>
            <a:r>
              <a:rPr lang="en-US" sz="800" smtClean="0"/>
              <a:t>Improvement of the radwaste classification system in Ukraine</a:t>
            </a:r>
            <a:r>
              <a:rPr lang="uk-UA" sz="800" smtClean="0"/>
              <a:t>". Продовжується робота щодо імплементації отриманих в рамках цього проекту рекомендацій у національну нормативно-правову систему. </a:t>
            </a:r>
          </a:p>
          <a:p>
            <a:pPr eaLnBrk="1" hangingPunct="1">
              <a:lnSpc>
                <a:spcPct val="80000"/>
              </a:lnSpc>
            </a:pPr>
            <a:r>
              <a:rPr lang="uk-UA" sz="800" smtClean="0"/>
              <a:t>У перехідний період до введення в дію оновленої системи класифікації, для потреб експлуатації діючих об’єктів, застосовується існуюча класифікація РАВ. Разом з тим,  здійснення розробок  та досліджень стосовно подальшого розвитку системи захоронення РАВ, розробки концепцій захоронення, ведеться із урахуванням пропозицій щодо вдосконалення класифікації РАВ, які рекомендовані в рамках проекту</a:t>
            </a:r>
            <a:r>
              <a:rPr lang="ru-RU" sz="800" smtClean="0"/>
              <a:t> </a:t>
            </a:r>
            <a:r>
              <a:rPr lang="en-US" sz="800" smtClean="0"/>
              <a:t>U</a:t>
            </a:r>
            <a:r>
              <a:rPr lang="uk-UA" sz="800" smtClean="0"/>
              <a:t>4.01/08-С. </a:t>
            </a:r>
            <a:endParaRPr lang="en-US" sz="800" smtClean="0"/>
          </a:p>
          <a:p>
            <a:pPr eaLnBrk="1" hangingPunct="1">
              <a:lnSpc>
                <a:spcPct val="80000"/>
              </a:lnSpc>
            </a:pPr>
            <a:endParaRPr lang="uk-UA" sz="80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7987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Many activities involving the use of radionuclides and the production of nuclear energy, including all the steps in the nuclear fuel cycle, result in the generation of radioactive waste. Radioactive waste may also be generated by other activities such as the medical or industrial use of radioisotopes and sealed radiation sources, by defence and weapons programmes, and by the (mostly large scale) processing of mineral ores or other materials containing naturally occurring radionuclides, which in some cases have to be managed as radioactive waste. Examples of the last include the processing of phosphate ore and oil or gas exploration. Radioactive waste also arises from intervention activities, which are necessary after accidents or to remediate areas affected by past practices.</a:t>
            </a:r>
            <a:endParaRPr lang="sl-SI" smtClean="0"/>
          </a:p>
          <a:p>
            <a:pPr eaLnBrk="1" hangingPunct="1">
              <a:spcBef>
                <a:spcPct val="0"/>
              </a:spcBef>
            </a:pPr>
            <a:r>
              <a:rPr lang="en-GB" smtClean="0"/>
              <a:t> </a:t>
            </a:r>
            <a:endParaRPr lang="sl-SI" smtClean="0"/>
          </a:p>
          <a:p>
            <a:pPr eaLnBrk="1" hangingPunct="1">
              <a:spcBef>
                <a:spcPct val="0"/>
              </a:spcBef>
            </a:pPr>
            <a:r>
              <a:rPr lang="en-GB" smtClean="0"/>
              <a:t>The radioactive waste may be solid, liquid or gaseous. Levels of activity concentration range from extremely high levels associated with spent fuel and residues from fuel reprocessing to very low levels associated with radioisotope applications in laboratories, hospitals, etc. Equally broad is the spectrum of half-lives of the radionuclides contained in the radioactive waste.</a:t>
            </a:r>
            <a:endParaRPr lang="sl-SI" smtClean="0"/>
          </a:p>
          <a:p>
            <a:pPr eaLnBrk="1" hangingPunct="1">
              <a:spcBef>
                <a:spcPct val="0"/>
              </a:spcBef>
            </a:pPr>
            <a:endParaRPr lang="en-GB" smtClean="0"/>
          </a:p>
        </p:txBody>
      </p:sp>
      <p:sp>
        <p:nvSpPr>
          <p:cNvPr id="7987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E6F95E7B-7D50-465D-8149-60D804AAC073}" type="slidenum">
              <a:rPr lang="sl-SI" sz="1300">
                <a:latin typeface="Calibri" pitchFamily="34" charset="0"/>
              </a:rPr>
              <a:pPr algn="r" defTabSz="990600"/>
              <a:t>39</a:t>
            </a:fld>
            <a:endParaRPr lang="sl-SI" sz="13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945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Commercial and industrial firms use radioactive materials to measure the thickness, density or volume of materials; to examine welds and structures for flaws; to analyse wells for oil and gas exploration; and for various other types of research and development.</a:t>
            </a:r>
            <a:endParaRPr lang="sl-SI" smtClean="0"/>
          </a:p>
          <a:p>
            <a:pPr eaLnBrk="1" hangingPunct="1">
              <a:spcBef>
                <a:spcPct val="0"/>
              </a:spcBef>
            </a:pPr>
            <a:endParaRPr lang="en-GB" smtClean="0"/>
          </a:p>
          <a:p>
            <a:pPr eaLnBrk="1" hangingPunct="1">
              <a:spcBef>
                <a:spcPct val="0"/>
              </a:spcBef>
            </a:pPr>
            <a:r>
              <a:rPr lang="en-GB" smtClean="0"/>
              <a:t>During research and chemical analysis process equipment come into contact with the radioactive material, become contaminated and are classified as radioactive waste. Waste may also be produced during the manufacture of devices, such as certain gauges, luminous watches, exit signs and smoke detectors that contain radioactive material.</a:t>
            </a:r>
            <a:endParaRPr lang="sl-SI" smtClean="0"/>
          </a:p>
          <a:p>
            <a:pPr eaLnBrk="1" hangingPunct="1">
              <a:spcBef>
                <a:spcPct val="0"/>
              </a:spcBef>
            </a:pPr>
            <a:endParaRPr lang="en-GB" smtClean="0"/>
          </a:p>
        </p:txBody>
      </p:sp>
      <p:sp>
        <p:nvSpPr>
          <p:cNvPr id="1945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2CDFB358-981F-4858-BD7B-15868C0555E9}" type="slidenum">
              <a:rPr lang="sl-SI" sz="1300">
                <a:latin typeface="Calibri" pitchFamily="34" charset="0"/>
              </a:rPr>
              <a:pPr algn="r" defTabSz="990600"/>
              <a:t>6</a:t>
            </a:fld>
            <a:endParaRPr lang="sl-SI" sz="1300">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8192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Mining activities lead to the extraction of ore that is sufficiently rich to justify processing, and also of relatively large amounts of materials that contain uranium or thorium in such small quantities that further processing is not economically justified. The mined materials not subjected to further processing constitute the mine tailings generally accumulated as waste piles, usually in proximity to the mines. Mine tailings resulting from the mining of uranium and thorium ores generally contain elevated levels of naturally occurring radionuclides and are required to be managed as radioactive waste for radiation protection purposes and safety reasons. The richer ores from which uranium or thorium are to be separated are sent to mills for processing, which generally entails crushing and chemical processing. After removal of the uranium, the residues (the mill tailings) contain little of the parent nuclide of the decay chain of the mined element, but they still contain most of its decay products. Some of the daughter products may be more susceptible to leaching and emanation from the tailings than from the original ore. In addition, tailings from processing contain significant amounts of hazardous chemicals, including heavy metals such as copper, arsenic, molybdenum and vanadium; these need to be considered in assessing the safety of planned management options.</a:t>
            </a:r>
            <a:endParaRPr lang="sl-SI" smtClean="0"/>
          </a:p>
          <a:p>
            <a:pPr eaLnBrk="1" hangingPunct="1">
              <a:spcBef>
                <a:spcPct val="0"/>
              </a:spcBef>
            </a:pPr>
            <a:r>
              <a:rPr lang="en-GB" smtClean="0"/>
              <a:t> </a:t>
            </a:r>
            <a:endParaRPr lang="sl-SI" smtClean="0"/>
          </a:p>
          <a:p>
            <a:pPr eaLnBrk="1" hangingPunct="1">
              <a:spcBef>
                <a:spcPct val="0"/>
              </a:spcBef>
            </a:pPr>
            <a:endParaRPr lang="en-GB" smtClean="0"/>
          </a:p>
        </p:txBody>
      </p:sp>
      <p:sp>
        <p:nvSpPr>
          <p:cNvPr id="8192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2FFFE42-151F-4B58-8E3C-FA0FE3FC239F}" type="slidenum">
              <a:rPr lang="sl-SI" sz="1300">
                <a:latin typeface="Calibri" pitchFamily="34" charset="0"/>
              </a:rPr>
              <a:pPr algn="r" defTabSz="990600"/>
              <a:t>40</a:t>
            </a:fld>
            <a:endParaRPr lang="sl-SI" sz="1300">
              <a:latin typeface="Calibri"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8397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Similar types and quantities of radioactive waste containing naturally occurring radionuclides also arise from the extraction and/or processing of other materials that happen to be rich in naturally occurring radioactive materials; these materials include phosphate minerals, mineral sands, some gold-bearing rocks, coal and hydrocarbons, and contain long lived radionuclides at relatively low concentrations. The concentration of the radionuclides in these waste streams may exceed the levels for exempt waste. In recent years an increasing awareness has arisen that action is required to reduce doses due to exposure to such waste (often referred to as NORM and TENORM) and that regulatory control is necessary to ensure safety. The characteristics of such waste, however, are sufficiently different from those of other waste that specific regulatory considerations may be required. Of particular relevance are the long half-lives of radionuclides present and the usually large volumes of materials arising.</a:t>
            </a:r>
            <a:endParaRPr lang="sl-SI" smtClean="0"/>
          </a:p>
          <a:p>
            <a:pPr eaLnBrk="1" hangingPunct="1">
              <a:spcBef>
                <a:spcPct val="0"/>
              </a:spcBef>
            </a:pPr>
            <a:endParaRPr lang="en-GB" smtClean="0"/>
          </a:p>
        </p:txBody>
      </p:sp>
      <p:sp>
        <p:nvSpPr>
          <p:cNvPr id="8397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62718184-7795-4722-8662-62A1B9013876}" type="slidenum">
              <a:rPr lang="sl-SI" sz="1300">
                <a:latin typeface="Calibri" pitchFamily="34" charset="0"/>
              </a:rPr>
              <a:pPr algn="r" defTabSz="990600"/>
              <a:t>41</a:t>
            </a:fld>
            <a:endParaRPr lang="sl-SI" sz="1300">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8601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Low level waste and intermediate level waste from operations: </a:t>
            </a:r>
            <a:r>
              <a:rPr lang="en-GB" smtClean="0"/>
              <a:t>Purification, conversion and enrichment of uranium and fabrication of fuel elements generates waste in the form of filter materials, lightly contaminated trash, and residues from recycling. Uranium and plutonium (in the case of mixed oxide fuel) are characteristic radionuclides in this waste.</a:t>
            </a:r>
            <a:endParaRPr lang="sl-SI" smtClean="0"/>
          </a:p>
        </p:txBody>
      </p:sp>
      <p:sp>
        <p:nvSpPr>
          <p:cNvPr id="8601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CA66A53B-D91F-40CA-B8C3-6E222D6C9AF9}" type="slidenum">
              <a:rPr lang="sl-SI" sz="1300">
                <a:latin typeface="Calibri" pitchFamily="34" charset="0"/>
              </a:rPr>
              <a:pPr algn="r" defTabSz="990600"/>
              <a:t>42</a:t>
            </a:fld>
            <a:endParaRPr lang="sl-SI" sz="1300">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8806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Waste from decommissioning of nuclear installations:</a:t>
            </a:r>
            <a:r>
              <a:rPr lang="en-GB" i="1" smtClean="0"/>
              <a:t> </a:t>
            </a:r>
            <a:r>
              <a:rPr lang="en-GB" smtClean="0"/>
              <a:t>At the end of the useful life of a nuclear installation, administrative and technical actions are taken to allow the removal of some or all of the regulatory requirements from the facility. The activities involved in decontamination and dismantling of a nuclear facility and the clean-up of the site will lead to the generation of radioactive waste that may vary greatly in type, level of activity concentration, size and volume, and may be activated or contaminated. This waste may consist of solid materials such as process equipment, construction materials, tools and soils. The largest volumes of waste from the dismantling of nuclear installations will mainly be VLLW and LLW. To reduce the amount of radioactive waste, decontamination of materials is widely applied. </a:t>
            </a:r>
            <a:endParaRPr lang="sl-SI" smtClean="0"/>
          </a:p>
          <a:p>
            <a:pPr eaLnBrk="1" hangingPunct="1">
              <a:spcBef>
                <a:spcPct val="0"/>
              </a:spcBef>
            </a:pPr>
            <a:endParaRPr lang="en-GB" smtClean="0"/>
          </a:p>
        </p:txBody>
      </p:sp>
      <p:sp>
        <p:nvSpPr>
          <p:cNvPr id="8806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E5AB5000-457E-479A-AF73-FF9127B40631}" type="slidenum">
              <a:rPr lang="sl-SI" sz="1300">
                <a:latin typeface="Calibri" pitchFamily="34" charset="0"/>
              </a:rPr>
              <a:pPr algn="r" defTabSz="990600"/>
              <a:t>43</a:t>
            </a:fld>
            <a:endParaRPr lang="sl-SI" sz="1300">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9011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High level waste: </a:t>
            </a:r>
            <a:r>
              <a:rPr lang="en-GB" smtClean="0"/>
              <a:t>Spent nuclear fuel contains significant amounts of fissile materials, other actinides and fission products. It generates significant heat when freshly removed from the reactor, and is usually placed in storage pools, generally located within the reactor building. Eventually the spent fuel will be removed and subjected to a management option chosen from among a few possibilities: reprocessing, disposal and long term storage.</a:t>
            </a:r>
            <a:endParaRPr lang="sl-SI" smtClean="0"/>
          </a:p>
          <a:p>
            <a:pPr eaLnBrk="1" hangingPunct="1">
              <a:spcBef>
                <a:spcPct val="0"/>
              </a:spcBef>
            </a:pPr>
            <a:r>
              <a:rPr lang="en-GB" smtClean="0"/>
              <a:t> </a:t>
            </a:r>
            <a:endParaRPr lang="sl-SI" smtClean="0"/>
          </a:p>
          <a:p>
            <a:pPr eaLnBrk="1" hangingPunct="1">
              <a:spcBef>
                <a:spcPct val="0"/>
              </a:spcBef>
            </a:pPr>
            <a:r>
              <a:rPr lang="en-GB" b="1" smtClean="0"/>
              <a:t>Liquid HLW</a:t>
            </a:r>
            <a:r>
              <a:rPr lang="en-GB" smtClean="0"/>
              <a:t> is generally stored in tanks prior to its eventual solidification (vitrification is the approach currently used). While there is general agreement that liquid HLW needs to be transformed into a solid, there are a number of sites where liquid HLW has been stored in tanks for time periods now extending to several decades. Most liquid HLW subjected to such long term storage has been generated by activities in defence programmes.</a:t>
            </a:r>
            <a:endParaRPr lang="sl-SI" smtClean="0"/>
          </a:p>
          <a:p>
            <a:pPr eaLnBrk="1" hangingPunct="1">
              <a:spcBef>
                <a:spcPct val="0"/>
              </a:spcBef>
            </a:pPr>
            <a:endParaRPr lang="en-GB" smtClean="0"/>
          </a:p>
        </p:txBody>
      </p:sp>
      <p:sp>
        <p:nvSpPr>
          <p:cNvPr id="9011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825806B9-A23E-4CB1-BC6D-DC8BBE3B93B4}" type="slidenum">
              <a:rPr lang="sl-SI" sz="1300">
                <a:latin typeface="Calibri" pitchFamily="34" charset="0"/>
              </a:rPr>
              <a:pPr algn="r" defTabSz="990600"/>
              <a:t>44</a:t>
            </a:fld>
            <a:endParaRPr lang="sl-SI" sz="1300">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9216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 waste generated by research reactors and from some disused radioactive sources is particularly significant because, owing to its level of activity concentration and to the half-lives of the radionuclides, it does not meet the waste acceptance criteria of near surface disposal facilities.</a:t>
            </a:r>
            <a:endParaRPr lang="sl-SI" smtClean="0"/>
          </a:p>
          <a:p>
            <a:pPr eaLnBrk="1" hangingPunct="1">
              <a:spcBef>
                <a:spcPct val="0"/>
              </a:spcBef>
            </a:pPr>
            <a:endParaRPr lang="en-GB" smtClean="0"/>
          </a:p>
        </p:txBody>
      </p:sp>
      <p:sp>
        <p:nvSpPr>
          <p:cNvPr id="9216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555114E3-7595-49D2-9C3C-136B360E95E7}" type="slidenum">
              <a:rPr lang="sl-SI" sz="1300">
                <a:latin typeface="Calibri" pitchFamily="34" charset="0"/>
              </a:rPr>
              <a:pPr algn="r" defTabSz="990600"/>
              <a:t>45</a:t>
            </a:fld>
            <a:endParaRPr lang="sl-SI" sz="1300">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9421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Research facilities (e.g. hot cell chains, glove box chains) or pilot plants for checking fuel fabrication processes (particularly the fabrication of mixed uranium plutonium oxides, known as MOX), for fuel reprocessing (particularly advanced schemes), and for post-irradiation examinations, as well as their analytical laboratories, generate types of waste that, often, are different from the typical waste generated by industrial plants. Owing to the presence of non-negligible amounts of long lived alpha emitters, waste from research facilities generally belongs to the ILW class and even, in some circumstances, to the HLW class. Research activities take place at facilities such as research reactors and accelerators, and include laboratory activities. The type and volume of waste generated by research activities is dependent on the research conducted.</a:t>
            </a:r>
            <a:endParaRPr lang="sl-SI" smtClean="0"/>
          </a:p>
          <a:p>
            <a:pPr eaLnBrk="1" hangingPunct="1">
              <a:spcBef>
                <a:spcPct val="0"/>
              </a:spcBef>
            </a:pPr>
            <a:endParaRPr lang="en-GB" smtClean="0"/>
          </a:p>
        </p:txBody>
      </p:sp>
      <p:sp>
        <p:nvSpPr>
          <p:cNvPr id="9421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D440363E-138A-4D3E-AD1E-5EBBD345ECF0}" type="slidenum">
              <a:rPr lang="sl-SI" sz="1300">
                <a:latin typeface="Calibri" pitchFamily="34" charset="0"/>
              </a:rPr>
              <a:pPr algn="r" defTabSz="990600"/>
              <a:t>46</a:t>
            </a:fld>
            <a:endParaRPr lang="sl-SI" sz="1300">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9625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Production of radioisotopes</a:t>
            </a:r>
            <a:r>
              <a:rPr lang="en-GB" smtClean="0"/>
              <a:t>: The type and volume of waste generated depends on the radioisotope and its production method. Generally, the volume of radioactive waste generated from these activities is small but the levels of activity concentration may be significant. </a:t>
            </a:r>
            <a:endParaRPr lang="sl-SI" smtClean="0"/>
          </a:p>
          <a:p>
            <a:pPr eaLnBrk="1" hangingPunct="1">
              <a:spcBef>
                <a:spcPct val="0"/>
              </a:spcBef>
            </a:pPr>
            <a:r>
              <a:rPr lang="en-GB" smtClean="0"/>
              <a:t> </a:t>
            </a:r>
            <a:endParaRPr lang="sl-SI" smtClean="0"/>
          </a:p>
          <a:p>
            <a:pPr eaLnBrk="1" hangingPunct="1">
              <a:spcBef>
                <a:spcPct val="0"/>
              </a:spcBef>
            </a:pPr>
            <a:r>
              <a:rPr lang="en-GB" b="1" smtClean="0"/>
              <a:t>Disused sealed sources: </a:t>
            </a:r>
            <a:r>
              <a:rPr lang="en-GB" smtClean="0"/>
              <a:t>Sealed sources are widely used in medical and industrial applications. They usually contain large and highly concentrated amount of single radionuclide. At the end of the use they may still be hazardous and require appropriate management. Due to the level of activity they may not meet the waste acceptance criteria for near surface disposal facilities. These sources require emplacement at greater depths and fall within ILW (or even HLW) class.</a:t>
            </a:r>
            <a:endParaRPr lang="sl-SI" smtClean="0"/>
          </a:p>
          <a:p>
            <a:pPr eaLnBrk="1" hangingPunct="1">
              <a:spcBef>
                <a:spcPct val="0"/>
              </a:spcBef>
            </a:pPr>
            <a:endParaRPr lang="en-GB" smtClean="0"/>
          </a:p>
        </p:txBody>
      </p:sp>
      <p:sp>
        <p:nvSpPr>
          <p:cNvPr id="9625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4FD80D28-2D13-4413-8AE5-3F395BA5646A}" type="slidenum">
              <a:rPr lang="sl-SI" sz="1300">
                <a:latin typeface="Calibri" pitchFamily="34" charset="0"/>
              </a:rPr>
              <a:pPr algn="r" defTabSz="990600"/>
              <a:t>47</a:t>
            </a:fld>
            <a:endParaRPr lang="sl-SI" sz="1300">
              <a:latin typeface="Calibri"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9830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In the early days of nuclear programs large quantity of radioactive waste was generated. A lot of HLW is still in storages awaiting solidification.</a:t>
            </a:r>
            <a:endParaRPr lang="sl-SI" smtClean="0"/>
          </a:p>
          <a:p>
            <a:pPr eaLnBrk="1" hangingPunct="1">
              <a:spcBef>
                <a:spcPct val="0"/>
              </a:spcBef>
            </a:pPr>
            <a:r>
              <a:rPr lang="en-GB" smtClean="0"/>
              <a:t> </a:t>
            </a:r>
            <a:endParaRPr lang="sl-SI" smtClean="0"/>
          </a:p>
          <a:p>
            <a:pPr eaLnBrk="1" hangingPunct="1">
              <a:spcBef>
                <a:spcPct val="0"/>
              </a:spcBef>
            </a:pPr>
            <a:r>
              <a:rPr lang="en-GB" smtClean="0"/>
              <a:t>At the end of last century considerable amount of nuclear weapons were dismantled. This typically involves blending of highly enriched uranium or plutonium with natural uranium to produce uranium or mixed uranium-plutonium fuel for commercial reactors or storing this material for future disposal with HLW or spent fuel.</a:t>
            </a:r>
            <a:endParaRPr lang="sl-SI" smtClean="0"/>
          </a:p>
          <a:p>
            <a:pPr eaLnBrk="1" hangingPunct="1">
              <a:spcBef>
                <a:spcPct val="0"/>
              </a:spcBef>
            </a:pPr>
            <a:endParaRPr lang="en-GB" smtClean="0"/>
          </a:p>
        </p:txBody>
      </p:sp>
      <p:sp>
        <p:nvSpPr>
          <p:cNvPr id="9830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3272F95A-655E-457B-9F3C-48F4818C8708}" type="slidenum">
              <a:rPr lang="sl-SI" sz="1300">
                <a:latin typeface="Calibri" pitchFamily="34" charset="0"/>
              </a:rPr>
              <a:pPr algn="r" defTabSz="990600"/>
              <a:t>48</a:t>
            </a:fld>
            <a:endParaRPr lang="sl-SI" sz="1300">
              <a:latin typeface="Calibri"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0035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Residues from nuclear weapon testing, accidents at nuclear facilities and some past practices like uranium mining have resulted in radioactive residues deposited on Earth’s surface. The waste arising from remediation operations will have to be managed as radioactive waste and be either stabilized in situ or disposed of in appropriate disposal facilities.</a:t>
            </a:r>
            <a:endParaRPr lang="sl-SI" smtClean="0"/>
          </a:p>
          <a:p>
            <a:pPr eaLnBrk="1" hangingPunct="1">
              <a:spcBef>
                <a:spcPct val="0"/>
              </a:spcBef>
            </a:pPr>
            <a:endParaRPr lang="en-GB" smtClean="0"/>
          </a:p>
        </p:txBody>
      </p:sp>
      <p:sp>
        <p:nvSpPr>
          <p:cNvPr id="10035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48F64A39-1F80-48D8-94D9-1CCE25C409A3}" type="slidenum">
              <a:rPr lang="sl-SI" sz="1300">
                <a:latin typeface="Calibri" pitchFamily="34" charset="0"/>
              </a:rPr>
              <a:pPr algn="r" defTabSz="990600"/>
              <a:t>49</a:t>
            </a:fld>
            <a:endParaRPr lang="sl-SI" sz="13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2150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During normal operation of a nuclear reactor, some small amounts of radioactive material may be released into, or produced in, the water surrounding the fuel. Although reactor operators clean the water by using filters and resins, some of this material contaminates internal reactor components, such as pipes, pumps, valves, and filters, and other objects such as tools and equipment. Radiation from the reactor also produces radioactive waste that is removed when the reactor is decommissioned.</a:t>
            </a:r>
          </a:p>
          <a:p>
            <a:pPr eaLnBrk="1" hangingPunct="1">
              <a:spcBef>
                <a:spcPct val="0"/>
              </a:spcBef>
            </a:pPr>
            <a:endParaRPr lang="sl-SI" smtClean="0"/>
          </a:p>
          <a:p>
            <a:pPr eaLnBrk="1" hangingPunct="1">
              <a:spcBef>
                <a:spcPct val="0"/>
              </a:spcBef>
            </a:pPr>
            <a:r>
              <a:rPr lang="en-GB" smtClean="0"/>
              <a:t>To protect themselves, workers in contaminated areas at the power plants must sometimes wear protective gloves, clothing and, occasionally, respiratory equipment, which in turn could become contaminated.</a:t>
            </a:r>
            <a:endParaRPr lang="sl-SI" smtClean="0"/>
          </a:p>
          <a:p>
            <a:pPr eaLnBrk="1" hangingPunct="1">
              <a:spcBef>
                <a:spcPct val="0"/>
              </a:spcBef>
            </a:pPr>
            <a:endParaRPr lang="en-GB" smtClean="0"/>
          </a:p>
        </p:txBody>
      </p:sp>
      <p:sp>
        <p:nvSpPr>
          <p:cNvPr id="2150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93EF9EA5-6186-4755-B63E-935485B333EF}" type="slidenum">
              <a:rPr lang="sl-SI" sz="1300">
                <a:latin typeface="Calibri" pitchFamily="34" charset="0"/>
              </a:rPr>
              <a:pPr algn="r" defTabSz="990600"/>
              <a:t>7</a:t>
            </a:fld>
            <a:endParaRPr lang="sl-SI" sz="1300">
              <a:latin typeface="Calibri"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The main objectives of treatment and conditioning of the LILW is to produce a waste product that meets the acceptance criteria for disposal and the requirements for any associated activities for handling, transport and storage. </a:t>
            </a:r>
            <a:endParaRPr lang="sl-SI" dirty="0" smtClean="0"/>
          </a:p>
          <a:p>
            <a:pPr eaLnBrk="1" fontAlgn="auto" hangingPunct="1">
              <a:spcBef>
                <a:spcPts val="0"/>
              </a:spcBef>
              <a:spcAft>
                <a:spcPts val="0"/>
              </a:spcAft>
              <a:defRPr/>
            </a:pPr>
            <a:endParaRPr lang="en-GB" dirty="0" smtClean="0"/>
          </a:p>
          <a:p>
            <a:pPr eaLnBrk="1" fontAlgn="auto" hangingPunct="1">
              <a:spcBef>
                <a:spcPts val="0"/>
              </a:spcBef>
              <a:spcAft>
                <a:spcPts val="0"/>
              </a:spcAft>
              <a:defRPr/>
            </a:pPr>
            <a:r>
              <a:rPr lang="en-GB" dirty="0" smtClean="0"/>
              <a:t>The treatment of LILW may include: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The reduction in volume of the waste (by incineration of combustible waste, compaction of solid waste and segmentation or disassembly of bulky waste components or equipment);</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The removal of radionuclides (by evaporation or ion exchange for liquid waste streams and filtration of gaseous waste streams);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Change of form or composition (by chemical processes such as precipitation, flocculation and acid digestion as well as chemical and thermal oxidation);</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Change of the properties of the waste.</a:t>
            </a:r>
            <a:endParaRPr lang="sl-SI" dirty="0" smtClean="0"/>
          </a:p>
          <a:p>
            <a:pPr eaLnBrk="1" fontAlgn="auto" hangingPunct="1">
              <a:spcBef>
                <a:spcPts val="0"/>
              </a:spcBef>
              <a:spcAft>
                <a:spcPts val="0"/>
              </a:spcAft>
              <a:defRPr/>
            </a:pPr>
            <a:endParaRPr lang="en-GB" dirty="0"/>
          </a:p>
        </p:txBody>
      </p:sp>
      <p:sp>
        <p:nvSpPr>
          <p:cNvPr id="10342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244AA833-4B0B-442F-A36A-A169447AC2C8}" type="slidenum">
              <a:rPr lang="sl-SI" sz="1300">
                <a:latin typeface="Calibri" pitchFamily="34" charset="0"/>
              </a:rPr>
              <a:pPr algn="r" defTabSz="990600"/>
              <a:t>51</a:t>
            </a:fld>
            <a:endParaRPr lang="sl-SI" sz="1300">
              <a:latin typeface="Calibri"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The main objectives of treatment and conditioning of the LILW is to produce a waste product that meets the acceptance criteria for disposal and the requirements for any associated activities for handling, transport and storage. </a:t>
            </a:r>
            <a:endParaRPr lang="sl-SI" dirty="0" smtClean="0"/>
          </a:p>
          <a:p>
            <a:pPr eaLnBrk="1" fontAlgn="auto" hangingPunct="1">
              <a:spcBef>
                <a:spcPts val="0"/>
              </a:spcBef>
              <a:spcAft>
                <a:spcPts val="0"/>
              </a:spcAft>
              <a:defRPr/>
            </a:pPr>
            <a:endParaRPr lang="en-GB" dirty="0" smtClean="0"/>
          </a:p>
          <a:p>
            <a:pPr eaLnBrk="1" fontAlgn="auto" hangingPunct="1">
              <a:spcBef>
                <a:spcPts val="0"/>
              </a:spcBef>
              <a:spcAft>
                <a:spcPts val="0"/>
              </a:spcAft>
              <a:defRPr/>
            </a:pPr>
            <a:r>
              <a:rPr lang="en-GB" dirty="0" smtClean="0"/>
              <a:t>The treatment of LILW may include: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The reduction in volume of the waste (by incineration of combustible waste, compaction of solid waste and segmentation or disassembly of bulky waste components or equipment);</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The removal of radionuclides (by evaporation or ion exchange for liquid waste streams and filtration of gaseous waste streams);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Change of form or composition (by chemical processes such as precipitation, flocculation and acid digestion as well as chemical and thermal oxidation);</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Change of the properties of the waste.</a:t>
            </a:r>
            <a:endParaRPr lang="sl-SI" dirty="0" smtClean="0"/>
          </a:p>
          <a:p>
            <a:pPr eaLnBrk="1" fontAlgn="auto" hangingPunct="1">
              <a:spcBef>
                <a:spcPts val="0"/>
              </a:spcBef>
              <a:spcAft>
                <a:spcPts val="0"/>
              </a:spcAft>
              <a:defRPr/>
            </a:pPr>
            <a:endParaRPr lang="en-GB" dirty="0"/>
          </a:p>
        </p:txBody>
      </p:sp>
      <p:sp>
        <p:nvSpPr>
          <p:cNvPr id="10547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247E0D8-021B-48EF-91FC-D1A61D1E3CC5}" type="slidenum">
              <a:rPr lang="sl-SI" sz="1300">
                <a:latin typeface="Calibri" pitchFamily="34" charset="0"/>
              </a:rPr>
              <a:pPr algn="r" defTabSz="990600"/>
              <a:t>52</a:t>
            </a:fld>
            <a:endParaRPr lang="sl-SI" sz="1300">
              <a:latin typeface="Calibri"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General concerns relating to treatment and conditioning of the LILW include: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Limitation of the external and internal exposure of the workers due to external irradiation and airborne radionuclides;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The avoidance of fires and explosions;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The minimization of the leakage of liquid waste;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The minimization of releases of volatile or airborne radionuclides;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The prevention of criticality, particularly in circumstances in which waste containing fissile isotopes might be concentrated owing to processing, such as precipitation or the incineration of waste.</a:t>
            </a:r>
            <a:endParaRPr lang="sl-SI" dirty="0" smtClean="0"/>
          </a:p>
          <a:p>
            <a:pPr marL="171450" indent="-171450" eaLnBrk="1" fontAlgn="auto" hangingPunct="1">
              <a:spcBef>
                <a:spcPts val="0"/>
              </a:spcBef>
              <a:spcAft>
                <a:spcPts val="0"/>
              </a:spcAft>
              <a:buFont typeface="Wingdings" panose="05000000000000000000" pitchFamily="2" charset="2"/>
              <a:buChar char="§"/>
              <a:defRPr/>
            </a:pPr>
            <a:endParaRPr lang="en-GB" dirty="0"/>
          </a:p>
        </p:txBody>
      </p:sp>
      <p:sp>
        <p:nvSpPr>
          <p:cNvPr id="10752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7892E08-91F8-4959-A40A-EE184A505023}" type="slidenum">
              <a:rPr lang="sl-SI" sz="1300">
                <a:latin typeface="Calibri" pitchFamily="34" charset="0"/>
              </a:rPr>
              <a:pPr algn="r" defTabSz="990600"/>
              <a:t>53</a:t>
            </a:fld>
            <a:endParaRPr lang="sl-SI" sz="1300">
              <a:latin typeface="Calibri"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0957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Treatment of contaminated liquid aims at reducing concentrations to the levels that can be safely discharged. The concentration can be achieved by a variety of processes such as ion exchange, evaporation, and chemical treatment, decanting-centrifuging and reverse osmosis ultrafiltration. The residues from these processes are called wet wastes.</a:t>
            </a:r>
            <a:endParaRPr lang="sl-SI" smtClean="0"/>
          </a:p>
          <a:p>
            <a:pPr eaLnBrk="1" hangingPunct="1">
              <a:spcBef>
                <a:spcPct val="0"/>
              </a:spcBef>
            </a:pPr>
            <a:endParaRPr lang="en-GB" smtClean="0"/>
          </a:p>
        </p:txBody>
      </p:sp>
      <p:sp>
        <p:nvSpPr>
          <p:cNvPr id="10957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A5ABA9FF-91F4-40EA-896D-274847DF08D6}" type="slidenum">
              <a:rPr lang="sl-SI" sz="1300">
                <a:latin typeface="Calibri" pitchFamily="34" charset="0"/>
              </a:rPr>
              <a:pPr algn="r" defTabSz="990600"/>
              <a:t>54</a:t>
            </a:fld>
            <a:endParaRPr lang="sl-SI" sz="1300">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The choice of treatment process(</a:t>
            </a:r>
            <a:r>
              <a:rPr lang="en-GB" dirty="0" err="1" smtClean="0"/>
              <a:t>es</a:t>
            </a:r>
            <a:r>
              <a:rPr lang="en-GB" dirty="0" smtClean="0"/>
              <a:t>) is dependent on the level of activity and the type (classification) of waste and national approach to waste management. Some of the treatment process (</a:t>
            </a:r>
            <a:r>
              <a:rPr lang="en-GB" dirty="0" err="1" smtClean="0"/>
              <a:t>oftenly</a:t>
            </a:r>
            <a:r>
              <a:rPr lang="en-GB" dirty="0" smtClean="0"/>
              <a:t> used) are provided.</a:t>
            </a:r>
          </a:p>
          <a:p>
            <a:pPr eaLnBrk="1" fontAlgn="auto" hangingPunct="1">
              <a:spcBef>
                <a:spcPts val="0"/>
              </a:spcBef>
              <a:spcAft>
                <a:spcPts val="0"/>
              </a:spcAft>
              <a:defRPr/>
            </a:pPr>
            <a:endParaRPr lang="en-GB" dirty="0" smtClean="0"/>
          </a:p>
          <a:p>
            <a:pPr eaLnBrk="1" fontAlgn="auto" hangingPunct="1">
              <a:spcBef>
                <a:spcPts val="0"/>
              </a:spcBef>
              <a:spcAft>
                <a:spcPts val="0"/>
              </a:spcAft>
              <a:defRPr/>
            </a:pPr>
            <a:r>
              <a:rPr lang="en-GB" dirty="0" smtClean="0"/>
              <a:t>Waste treatment techniques:</a:t>
            </a:r>
          </a:p>
          <a:p>
            <a:pPr marL="171450" indent="-171450" eaLnBrk="1" fontAlgn="auto" hangingPunct="1">
              <a:spcBef>
                <a:spcPts val="0"/>
              </a:spcBef>
              <a:spcAft>
                <a:spcPts val="0"/>
              </a:spcAft>
              <a:buFont typeface="Wingdings" panose="05000000000000000000" pitchFamily="2" charset="2"/>
              <a:buChar char="§"/>
              <a:defRPr/>
            </a:pPr>
            <a:r>
              <a:rPr lang="en-GB" dirty="0" smtClean="0"/>
              <a:t>Segmentation,</a:t>
            </a:r>
          </a:p>
          <a:p>
            <a:pPr marL="171450" indent="-171450" eaLnBrk="1" fontAlgn="auto" hangingPunct="1">
              <a:spcBef>
                <a:spcPts val="0"/>
              </a:spcBef>
              <a:spcAft>
                <a:spcPts val="0"/>
              </a:spcAft>
              <a:buFont typeface="Wingdings" panose="05000000000000000000" pitchFamily="2" charset="2"/>
              <a:buChar char="§"/>
              <a:defRPr/>
            </a:pPr>
            <a:r>
              <a:rPr lang="en-GB" dirty="0" smtClean="0"/>
              <a:t>Compaction,</a:t>
            </a:r>
          </a:p>
          <a:p>
            <a:pPr marL="171450" indent="-171450" eaLnBrk="1" fontAlgn="auto" hangingPunct="1">
              <a:spcBef>
                <a:spcPts val="0"/>
              </a:spcBef>
              <a:spcAft>
                <a:spcPts val="0"/>
              </a:spcAft>
              <a:buFont typeface="Wingdings" panose="05000000000000000000" pitchFamily="2" charset="2"/>
              <a:buChar char="§"/>
              <a:defRPr/>
            </a:pPr>
            <a:r>
              <a:rPr lang="en-GB" dirty="0" smtClean="0"/>
              <a:t>Incineration,</a:t>
            </a:r>
          </a:p>
          <a:p>
            <a:pPr marL="171450" indent="-171450" eaLnBrk="1" fontAlgn="auto" hangingPunct="1">
              <a:spcBef>
                <a:spcPts val="0"/>
              </a:spcBef>
              <a:spcAft>
                <a:spcPts val="0"/>
              </a:spcAft>
              <a:buFont typeface="Wingdings" panose="05000000000000000000" pitchFamily="2" charset="2"/>
              <a:buChar char="§"/>
              <a:defRPr/>
            </a:pPr>
            <a:r>
              <a:rPr lang="en-GB" dirty="0" smtClean="0"/>
              <a:t>Cementation,</a:t>
            </a:r>
          </a:p>
          <a:p>
            <a:pPr marL="171450" indent="-171450" eaLnBrk="1" fontAlgn="auto" hangingPunct="1">
              <a:spcBef>
                <a:spcPts val="0"/>
              </a:spcBef>
              <a:spcAft>
                <a:spcPts val="0"/>
              </a:spcAft>
              <a:buFont typeface="Wingdings" panose="05000000000000000000" pitchFamily="2" charset="2"/>
              <a:buChar char="§"/>
              <a:defRPr/>
            </a:pPr>
            <a:r>
              <a:rPr lang="en-GB" dirty="0" smtClean="0"/>
              <a:t>Bituminisation,</a:t>
            </a:r>
          </a:p>
          <a:p>
            <a:pPr marL="171450" indent="-171450" eaLnBrk="1" fontAlgn="auto" hangingPunct="1">
              <a:spcBef>
                <a:spcPts val="0"/>
              </a:spcBef>
              <a:spcAft>
                <a:spcPts val="0"/>
              </a:spcAft>
              <a:buFont typeface="Wingdings" panose="05000000000000000000" pitchFamily="2" charset="2"/>
              <a:buChar char="§"/>
              <a:defRPr/>
            </a:pPr>
            <a:r>
              <a:rPr lang="en-GB" dirty="0" err="1" smtClean="0"/>
              <a:t>Vitrification</a:t>
            </a:r>
            <a:r>
              <a:rPr lang="en-GB" dirty="0" smtClean="0"/>
              <a:t>,</a:t>
            </a:r>
          </a:p>
          <a:p>
            <a:pPr marL="171450" indent="-171450" eaLnBrk="1" fontAlgn="auto" hangingPunct="1">
              <a:spcBef>
                <a:spcPts val="0"/>
              </a:spcBef>
              <a:spcAft>
                <a:spcPts val="0"/>
              </a:spcAft>
              <a:buFont typeface="Wingdings" panose="05000000000000000000" pitchFamily="2" charset="2"/>
              <a:buChar char="§"/>
              <a:defRPr/>
            </a:pPr>
            <a:r>
              <a:rPr lang="en-GB" dirty="0" smtClean="0"/>
              <a:t>Ion Exchange,</a:t>
            </a:r>
          </a:p>
          <a:p>
            <a:pPr marL="171450" indent="-171450" eaLnBrk="1" fontAlgn="auto" hangingPunct="1">
              <a:spcBef>
                <a:spcPts val="0"/>
              </a:spcBef>
              <a:spcAft>
                <a:spcPts val="0"/>
              </a:spcAft>
              <a:buFont typeface="Wingdings" panose="05000000000000000000" pitchFamily="2" charset="2"/>
              <a:buChar char="§"/>
              <a:defRPr/>
            </a:pPr>
            <a:r>
              <a:rPr lang="en-GB" dirty="0" smtClean="0"/>
              <a:t>Evaporation,</a:t>
            </a:r>
          </a:p>
          <a:p>
            <a:pPr marL="171450" indent="-171450" eaLnBrk="1" fontAlgn="auto" hangingPunct="1">
              <a:spcBef>
                <a:spcPts val="0"/>
              </a:spcBef>
              <a:spcAft>
                <a:spcPts val="0"/>
              </a:spcAft>
              <a:buFont typeface="Wingdings" panose="05000000000000000000" pitchFamily="2" charset="2"/>
              <a:buChar char="§"/>
              <a:defRPr/>
            </a:pPr>
            <a:r>
              <a:rPr lang="en-GB" dirty="0" smtClean="0"/>
              <a:t>Membrane separation, </a:t>
            </a:r>
          </a:p>
          <a:p>
            <a:pPr marL="171450" indent="-171450" eaLnBrk="1" fontAlgn="auto" hangingPunct="1">
              <a:spcBef>
                <a:spcPts val="0"/>
              </a:spcBef>
              <a:spcAft>
                <a:spcPts val="0"/>
              </a:spcAft>
              <a:buFont typeface="Wingdings" panose="05000000000000000000" pitchFamily="2" charset="2"/>
              <a:buChar char="§"/>
              <a:defRPr/>
            </a:pPr>
            <a:r>
              <a:rPr lang="en-GB" dirty="0" smtClean="0"/>
              <a:t>Polymer fixation.</a:t>
            </a:r>
          </a:p>
          <a:p>
            <a:pPr eaLnBrk="1" fontAlgn="auto" hangingPunct="1">
              <a:spcBef>
                <a:spcPts val="0"/>
              </a:spcBef>
              <a:spcAft>
                <a:spcPts val="0"/>
              </a:spcAft>
              <a:defRPr/>
            </a:pPr>
            <a:endParaRPr lang="en-GB" dirty="0" smtClean="0"/>
          </a:p>
          <a:p>
            <a:pPr eaLnBrk="1" fontAlgn="auto" hangingPunct="1">
              <a:spcBef>
                <a:spcPts val="0"/>
              </a:spcBef>
              <a:spcAft>
                <a:spcPts val="0"/>
              </a:spcAft>
              <a:defRPr/>
            </a:pPr>
            <a:endParaRPr lang="en-GB" dirty="0" smtClean="0"/>
          </a:p>
          <a:p>
            <a:pPr eaLnBrk="1" fontAlgn="auto" hangingPunct="1">
              <a:spcBef>
                <a:spcPts val="0"/>
              </a:spcBef>
              <a:spcAft>
                <a:spcPts val="0"/>
              </a:spcAft>
              <a:defRPr/>
            </a:pPr>
            <a:endParaRPr lang="en-GB" dirty="0"/>
          </a:p>
        </p:txBody>
      </p:sp>
      <p:sp>
        <p:nvSpPr>
          <p:cNvPr id="11161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4AE3FB40-1327-4A3D-BC1C-F5E5A3B2AB00}" type="slidenum">
              <a:rPr lang="sl-SI" sz="1300">
                <a:latin typeface="Calibri" pitchFamily="34" charset="0"/>
              </a:rPr>
              <a:pPr algn="r" defTabSz="990600"/>
              <a:t>55</a:t>
            </a:fld>
            <a:endParaRPr lang="sl-SI" sz="1300">
              <a:latin typeface="Calibri"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1469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In the management of radioactive waste, a waste package is designed as the major engineered component for ensuring containment and providing safety functions. It also represents a principal unit used as a reference for controlling information, record keeping, and making decisions with due considerations of the interdependencies, impacts and information needs at various stages in radioactive waste management.</a:t>
            </a:r>
            <a:endParaRPr lang="sl-SI" smtClean="0"/>
          </a:p>
          <a:p>
            <a:pPr eaLnBrk="1" hangingPunct="1">
              <a:spcBef>
                <a:spcPct val="0"/>
              </a:spcBef>
            </a:pPr>
            <a:r>
              <a:rPr lang="en-GB" smtClean="0"/>
              <a:t> </a:t>
            </a:r>
            <a:endParaRPr lang="sl-SI" smtClean="0"/>
          </a:p>
          <a:p>
            <a:pPr eaLnBrk="1" hangingPunct="1">
              <a:spcBef>
                <a:spcPct val="0"/>
              </a:spcBef>
            </a:pPr>
            <a:r>
              <a:rPr lang="en-GB" smtClean="0"/>
              <a:t>According to the IAEA terminology, a waste package is the product of conditioning that includes the waste form and any container (packaging) prepared in accordance with requirements for handling, transport, storage and disposal.</a:t>
            </a:r>
          </a:p>
        </p:txBody>
      </p:sp>
      <p:sp>
        <p:nvSpPr>
          <p:cNvPr id="11469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F3EFB7B7-E2A3-4421-9918-6122F7768872}" type="slidenum">
              <a:rPr lang="sl-SI" sz="1300">
                <a:latin typeface="Calibri" pitchFamily="34" charset="0"/>
              </a:rPr>
              <a:pPr algn="r" defTabSz="990600"/>
              <a:t>57</a:t>
            </a:fld>
            <a:endParaRPr lang="sl-SI" sz="1300">
              <a:latin typeface="Calibri"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1673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Due to their multiple functions and the great importance of waste packages its design, fabrication, inspection and testing, quality assurance, maintenance of records are extremely important.</a:t>
            </a:r>
            <a:endParaRPr lang="sl-SI" smtClean="0"/>
          </a:p>
          <a:p>
            <a:pPr eaLnBrk="1" hangingPunct="1">
              <a:spcBef>
                <a:spcPct val="0"/>
              </a:spcBef>
            </a:pPr>
            <a:r>
              <a:rPr lang="en-GB" smtClean="0"/>
              <a:t> </a:t>
            </a:r>
            <a:endParaRPr lang="sl-SI" smtClean="0"/>
          </a:p>
          <a:p>
            <a:pPr eaLnBrk="1" hangingPunct="1">
              <a:spcBef>
                <a:spcPct val="0"/>
              </a:spcBef>
            </a:pPr>
            <a:r>
              <a:rPr lang="en-GB" smtClean="0"/>
              <a:t>Given that disposal is considered a final step of safe waste management, developing and implementing requirements for safe disposal of waste packages is an unavoidable prerequisite for the entire waste management system. The definition and quantification of waste acceptance requirements for disposal should be approved by national authorities considering also international standards, best practices, and recommendations.</a:t>
            </a:r>
            <a:endParaRPr lang="sl-SI" smtClean="0"/>
          </a:p>
          <a:p>
            <a:pPr eaLnBrk="1" hangingPunct="1">
              <a:spcBef>
                <a:spcPct val="0"/>
              </a:spcBef>
            </a:pPr>
            <a:endParaRPr lang="en-GB" smtClean="0"/>
          </a:p>
        </p:txBody>
      </p:sp>
      <p:sp>
        <p:nvSpPr>
          <p:cNvPr id="11673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E65738CB-26D0-456C-BA81-E68858D7BE6B}" type="slidenum">
              <a:rPr lang="sl-SI" sz="1300">
                <a:latin typeface="Calibri" pitchFamily="34" charset="0"/>
              </a:rPr>
              <a:pPr algn="r" defTabSz="990600"/>
              <a:t>58</a:t>
            </a:fld>
            <a:endParaRPr lang="sl-SI" sz="1300">
              <a:latin typeface="Calibri"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1878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Package specifications must reflect and comply with the applicable disposal waste acceptance requirements.</a:t>
            </a:r>
            <a:endParaRPr lang="sl-SI" smtClean="0"/>
          </a:p>
          <a:p>
            <a:pPr eaLnBrk="1" hangingPunct="1">
              <a:spcBef>
                <a:spcPct val="0"/>
              </a:spcBef>
            </a:pPr>
            <a:r>
              <a:rPr lang="en-GB" smtClean="0"/>
              <a:t> </a:t>
            </a:r>
            <a:endParaRPr lang="sl-SI" smtClean="0"/>
          </a:p>
          <a:p>
            <a:pPr eaLnBrk="1" hangingPunct="1">
              <a:spcBef>
                <a:spcPct val="0"/>
              </a:spcBef>
            </a:pPr>
            <a:r>
              <a:rPr lang="en-GB" smtClean="0"/>
              <a:t>The waste acceptance requirements are either specified by the regulatory body or developed by the repository operator on the basis of safety assessments, considering radiological criteria, the conditions of operation, the planned duration of active institutional control and the characteristics of natural and engineered systems. </a:t>
            </a:r>
          </a:p>
        </p:txBody>
      </p:sp>
      <p:sp>
        <p:nvSpPr>
          <p:cNvPr id="11878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B5C4CA5A-FDC6-4BA2-B555-68E320B560A1}" type="slidenum">
              <a:rPr lang="sl-SI" sz="1300">
                <a:latin typeface="Calibri" pitchFamily="34" charset="0"/>
              </a:rPr>
              <a:pPr algn="r" defTabSz="990600"/>
              <a:t>59</a:t>
            </a:fld>
            <a:endParaRPr lang="sl-SI" sz="1300">
              <a:latin typeface="Calibri"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2083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Even in the absence of a national disposal facility and waste acceptance requirements, radioactive waste still needs proper packaging as a basic safety requirement for waste conditioning, interim storage and transportation.</a:t>
            </a:r>
            <a:endParaRPr lang="sl-SI" smtClean="0"/>
          </a:p>
          <a:p>
            <a:pPr eaLnBrk="1" hangingPunct="1">
              <a:spcBef>
                <a:spcPct val="0"/>
              </a:spcBef>
            </a:pPr>
            <a:r>
              <a:rPr lang="en-GB" smtClean="0"/>
              <a:t> </a:t>
            </a:r>
            <a:endParaRPr lang="sl-SI" smtClean="0"/>
          </a:p>
          <a:p>
            <a:pPr eaLnBrk="1" hangingPunct="1">
              <a:spcBef>
                <a:spcPct val="0"/>
              </a:spcBef>
            </a:pPr>
            <a:endParaRPr lang="en-GB" smtClean="0"/>
          </a:p>
        </p:txBody>
      </p:sp>
      <p:sp>
        <p:nvSpPr>
          <p:cNvPr id="12083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6066683B-C8E9-430D-9CA1-4A89BC46E2A5}" type="slidenum">
              <a:rPr lang="sl-SI" sz="1300">
                <a:latin typeface="Calibri" pitchFamily="34" charset="0"/>
              </a:rPr>
              <a:pPr algn="r" defTabSz="990600"/>
              <a:t>60</a:t>
            </a:fld>
            <a:endParaRPr lang="sl-SI" sz="1300">
              <a:latin typeface="Calibri"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2288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Waste acceptance criteria specify the radiological, mechanical, physical, chemical and biological characteristics of waste packages and unpackaged waste which need to be processed, stored or disposed of; or their radionuclide content or activity limits, their heat output and the properties of the waste form and packaging.</a:t>
            </a:r>
            <a:endParaRPr lang="sl-SI" smtClean="0"/>
          </a:p>
          <a:p>
            <a:pPr eaLnBrk="1" hangingPunct="1">
              <a:spcBef>
                <a:spcPct val="0"/>
              </a:spcBef>
            </a:pPr>
            <a:r>
              <a:rPr lang="en-GB" smtClean="0"/>
              <a:t> </a:t>
            </a:r>
            <a:endParaRPr lang="sl-SI" smtClean="0"/>
          </a:p>
          <a:p>
            <a:pPr eaLnBrk="1" hangingPunct="1">
              <a:spcBef>
                <a:spcPct val="0"/>
              </a:spcBef>
            </a:pPr>
            <a:r>
              <a:rPr lang="en-GB" smtClean="0"/>
              <a:t>Adherence to the waste acceptance criteria is essential for the safe handling and storage of waste packages and unpackaged waste during normal operation, for safety during possible accident conditions and for the long term safety of the subsequent disposal of the waste.</a:t>
            </a:r>
            <a:endParaRPr lang="sl-SI" smtClean="0"/>
          </a:p>
          <a:p>
            <a:pPr eaLnBrk="1" hangingPunct="1">
              <a:spcBef>
                <a:spcPct val="0"/>
              </a:spcBef>
            </a:pPr>
            <a:r>
              <a:rPr lang="en-GB" smtClean="0"/>
              <a:t> </a:t>
            </a:r>
            <a:endParaRPr lang="sl-SI" smtClean="0"/>
          </a:p>
          <a:p>
            <a:pPr eaLnBrk="1" hangingPunct="1">
              <a:spcBef>
                <a:spcPct val="0"/>
              </a:spcBef>
            </a:pPr>
            <a:r>
              <a:rPr lang="en-GB" smtClean="0"/>
              <a:t>The operators’ procedures for the reception of waste have to contain provisions for safely managing waste that fails to meet the acceptance criteria.</a:t>
            </a:r>
            <a:endParaRPr lang="sl-SI" smtClean="0"/>
          </a:p>
          <a:p>
            <a:pPr eaLnBrk="1" hangingPunct="1">
              <a:spcBef>
                <a:spcPct val="0"/>
              </a:spcBef>
            </a:pPr>
            <a:endParaRPr lang="en-GB" smtClean="0"/>
          </a:p>
        </p:txBody>
      </p:sp>
      <p:sp>
        <p:nvSpPr>
          <p:cNvPr id="12288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A352AE97-3138-4B53-A939-2E2E0B6A3869}" type="slidenum">
              <a:rPr lang="sl-SI" sz="1300">
                <a:latin typeface="Calibri" pitchFamily="34" charset="0"/>
              </a:rPr>
              <a:pPr algn="r" defTabSz="990600"/>
              <a:t>61</a:t>
            </a:fld>
            <a:endParaRPr lang="sl-SI" sz="13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2355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Tailing wastes are generated during the milling of certain ores to extract uranium and thorium. These wastes have relatively low concentrations of radioactive materials with long half-lives. Tailings contain radium (which, through radioactive decay, becomes radon), thorium, and small residual amounts of uranium that were not extracted during the milling process.</a:t>
            </a:r>
          </a:p>
          <a:p>
            <a:pPr eaLnBrk="1" hangingPunct="1">
              <a:spcBef>
                <a:spcPct val="0"/>
              </a:spcBef>
            </a:pPr>
            <a:endParaRPr lang="sl-SI" smtClean="0"/>
          </a:p>
          <a:p>
            <a:pPr eaLnBrk="1" hangingPunct="1">
              <a:spcBef>
                <a:spcPct val="0"/>
              </a:spcBef>
            </a:pPr>
            <a:r>
              <a:rPr lang="en-GB" smtClean="0"/>
              <a:t>The uranium mill tailings contain chemical and radiological material discarded from the mill. Radium and thorium, which are the dominant radioactive materials in mill tailings, have long half-lives (1,600 and 77,000 years respectively). Therefore perpetual government custody of the tailings disposal site is necessary.</a:t>
            </a:r>
            <a:endParaRPr lang="sl-SI" smtClean="0"/>
          </a:p>
          <a:p>
            <a:pPr eaLnBrk="1" hangingPunct="1">
              <a:spcBef>
                <a:spcPct val="0"/>
              </a:spcBef>
            </a:pPr>
            <a:endParaRPr lang="en-GB" smtClean="0"/>
          </a:p>
        </p:txBody>
      </p:sp>
      <p:sp>
        <p:nvSpPr>
          <p:cNvPr id="2355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B5688DC7-A38A-4A5C-A187-DE20C6CB40A9}" type="slidenum">
              <a:rPr lang="sl-SI" sz="1300">
                <a:latin typeface="Calibri" pitchFamily="34" charset="0"/>
              </a:rPr>
              <a:pPr algn="r" defTabSz="990600"/>
              <a:t>8</a:t>
            </a:fld>
            <a:endParaRPr lang="sl-SI" sz="1300">
              <a:latin typeface="Calibri"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The development of requirements for radioactive waste disposal might be performed with respect to international safety standards and recommendations. Reasonable assurance for the safety of each individual disposal system can be provided in a stepwise approach, based on site specific safety assessments of the operational and post-closure phases. The following three stages can be distinguished with an interaction between waste package characteristics and repository design:</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First, generic requirements are defined (a) on the basis of the national radioactive waste disposal policy; (b) on general information on the types and quantities of waste expected to be generated; and (c) on the availability of potential sites.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Site selection and site characterization follow to determine the characteristics of the disposal site.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Finally, specific waste acceptance requirements are established.</a:t>
            </a:r>
            <a:endParaRPr lang="sl-SI" dirty="0" smtClean="0"/>
          </a:p>
          <a:p>
            <a:pPr eaLnBrk="1" fontAlgn="auto" hangingPunct="1">
              <a:spcBef>
                <a:spcPts val="0"/>
              </a:spcBef>
              <a:spcAft>
                <a:spcPts val="0"/>
              </a:spcAft>
              <a:defRPr/>
            </a:pPr>
            <a:r>
              <a:rPr lang="en-GB" dirty="0" smtClean="0"/>
              <a:t> </a:t>
            </a:r>
            <a:endParaRPr lang="sl-SI" dirty="0" smtClean="0"/>
          </a:p>
          <a:p>
            <a:pPr eaLnBrk="1" fontAlgn="auto" hangingPunct="1">
              <a:spcBef>
                <a:spcPts val="0"/>
              </a:spcBef>
              <a:spcAft>
                <a:spcPts val="0"/>
              </a:spcAft>
              <a:defRPr/>
            </a:pPr>
            <a:r>
              <a:rPr lang="en-GB" dirty="0" smtClean="0"/>
              <a:t>Depending upon the specific national situation, the development of waste acceptance requirements must encompass disposal of all types of radioactive waste. They shall emphasize the importance of site selection, the system consisting of geology/repository/waste packages, the multi barrier concept, and the use of state-of-the-art technology. </a:t>
            </a:r>
            <a:endParaRPr lang="en-GB" dirty="0"/>
          </a:p>
        </p:txBody>
      </p:sp>
      <p:sp>
        <p:nvSpPr>
          <p:cNvPr id="12493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6463E8B4-AF8E-4970-BE82-9B7B26D98664}" type="slidenum">
              <a:rPr lang="sl-SI" sz="1300">
                <a:latin typeface="Calibri" pitchFamily="34" charset="0"/>
              </a:rPr>
              <a:pPr algn="r" defTabSz="990600"/>
              <a:t>62</a:t>
            </a:fld>
            <a:endParaRPr lang="sl-SI" sz="1300">
              <a:latin typeface="Calibri"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2697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Requirements for disposal may address relevant waste package parameters as well as any additional requirements imposed by the licensing and supervising authorities. They may either cover a broad range of different waste packages or be established for individual types of waste packages.</a:t>
            </a:r>
            <a:endParaRPr lang="sl-SI" smtClean="0"/>
          </a:p>
          <a:p>
            <a:pPr eaLnBrk="1" hangingPunct="1">
              <a:spcBef>
                <a:spcPct val="0"/>
              </a:spcBef>
            </a:pPr>
            <a:r>
              <a:rPr lang="en-GB" smtClean="0"/>
              <a:t> </a:t>
            </a:r>
            <a:endParaRPr lang="sl-SI" smtClean="0"/>
          </a:p>
          <a:p>
            <a:pPr eaLnBrk="1" hangingPunct="1">
              <a:spcBef>
                <a:spcPct val="0"/>
              </a:spcBef>
            </a:pPr>
            <a:r>
              <a:rPr lang="en-GB" smtClean="0"/>
              <a:t>The waste acceptance requirements permit some freedom of judgement and approaches. This may be determined by a site specific safety assessment, within the scope of which the required safety of the repository in its operational and post-closure phases must be evaluated quantitatively, including the derivation of requirements on the design of the disposal facility, as well as on the waste packages.</a:t>
            </a:r>
            <a:endParaRPr lang="sl-SI" smtClean="0"/>
          </a:p>
          <a:p>
            <a:pPr eaLnBrk="1" hangingPunct="1">
              <a:spcBef>
                <a:spcPct val="0"/>
              </a:spcBef>
            </a:pPr>
            <a:endParaRPr lang="en-GB" smtClean="0"/>
          </a:p>
        </p:txBody>
      </p:sp>
      <p:sp>
        <p:nvSpPr>
          <p:cNvPr id="12697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43EE8A33-ABF6-409D-AB2A-175D7ECD8026}" type="slidenum">
              <a:rPr lang="sl-SI" sz="1300">
                <a:latin typeface="Calibri" pitchFamily="34" charset="0"/>
              </a:rPr>
              <a:pPr algn="r" defTabSz="990600"/>
              <a:t>63</a:t>
            </a:fld>
            <a:endParaRPr lang="sl-SI" sz="1300">
              <a:latin typeface="Calibri"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2902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In any case, the protection objective of disposal can only be achieved within an iterative process drawing together more detailed information as the repository project progresses through its various phases of investigation, conceptual planning, detailed design, and performance assessment, consequently assuming more stable forms. Thus, the original qualitative waste acceptance requirements (guidelines) may assume a more quantitative character (criteria). Quantitative waste acceptance requirements for a near surface or geological repository can be defined at an advanced stage of development based on the results of a site specific safety assessment. Such an assessment should consider the geological situation, the technical concept/design of the repository, its scheduled mode of operation and the waste packages to be emplaced.</a:t>
            </a:r>
            <a:endParaRPr lang="sl-SI" smtClean="0"/>
          </a:p>
          <a:p>
            <a:pPr eaLnBrk="1" hangingPunct="1">
              <a:spcBef>
                <a:spcPct val="0"/>
              </a:spcBef>
            </a:pPr>
            <a:r>
              <a:rPr lang="en-GB" smtClean="0"/>
              <a:t> </a:t>
            </a:r>
            <a:endParaRPr lang="sl-SI" smtClean="0"/>
          </a:p>
          <a:p>
            <a:pPr eaLnBrk="1" hangingPunct="1">
              <a:spcBef>
                <a:spcPct val="0"/>
              </a:spcBef>
            </a:pPr>
            <a:r>
              <a:rPr lang="en-GB" smtClean="0"/>
              <a:t>Waste acceptance requirements might be prepared in such a way that they either define the safety related envelope for the waste intended for disposal or focus on specific requirements on individually characterized radioactive wastes. Anyhow they are derived from the safety case.</a:t>
            </a:r>
            <a:endParaRPr lang="sl-SI" smtClean="0"/>
          </a:p>
          <a:p>
            <a:pPr eaLnBrk="1" hangingPunct="1">
              <a:spcBef>
                <a:spcPct val="0"/>
              </a:spcBef>
            </a:pPr>
            <a:r>
              <a:rPr lang="en-GB" smtClean="0"/>
              <a:t> </a:t>
            </a:r>
            <a:endParaRPr lang="sl-SI" smtClean="0"/>
          </a:p>
          <a:p>
            <a:pPr eaLnBrk="1" hangingPunct="1">
              <a:spcBef>
                <a:spcPct val="0"/>
              </a:spcBef>
            </a:pPr>
            <a:r>
              <a:rPr lang="en-GB" smtClean="0"/>
              <a:t>Waste acceptance requirements might first describe the general disposal related aspects and requirements of the waste packages and then develop into more specific requirements on the waste forms, the waste containers, on individual radionuclides and activity, on documentation and record keeping, and finally on the delivery of waste packages. </a:t>
            </a:r>
          </a:p>
        </p:txBody>
      </p:sp>
      <p:sp>
        <p:nvSpPr>
          <p:cNvPr id="12902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D06B52C-273B-49F3-86C4-3087C8DDEB24}" type="slidenum">
              <a:rPr lang="sl-SI" sz="1300">
                <a:latin typeface="Calibri" pitchFamily="34" charset="0"/>
              </a:rPr>
              <a:pPr algn="r" defTabSz="990600"/>
              <a:t>64</a:t>
            </a:fld>
            <a:endParaRPr lang="sl-SI" sz="1300">
              <a:latin typeface="Calibri"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Thus, depending upon the near surface or geological repository, waste acceptance requirements might be structured as follows: </a:t>
            </a:r>
            <a:endParaRPr lang="sl-SI" dirty="0" smtClean="0"/>
          </a:p>
          <a:p>
            <a:pPr eaLnBrk="1" fontAlgn="auto" hangingPunct="1">
              <a:spcBef>
                <a:spcPts val="0"/>
              </a:spcBef>
              <a:spcAft>
                <a:spcPts val="0"/>
              </a:spcAft>
              <a:defRPr/>
            </a:pPr>
            <a:r>
              <a:rPr lang="en-GB" dirty="0" smtClean="0"/>
              <a:t> </a:t>
            </a:r>
            <a:endParaRPr lang="sl-SI" dirty="0" smtClean="0"/>
          </a:p>
          <a:p>
            <a:pPr eaLnBrk="1" fontAlgn="auto" hangingPunct="1">
              <a:spcBef>
                <a:spcPts val="0"/>
              </a:spcBef>
              <a:spcAft>
                <a:spcPts val="0"/>
              </a:spcAft>
              <a:defRPr/>
            </a:pPr>
            <a:r>
              <a:rPr lang="en-GB" dirty="0" smtClean="0"/>
              <a:t>Basic requirements on radioactive waste to be disposed: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Prohibition of mixing non-radioactive waste with radioactive waste,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Compliance with the requirements of the site specific safety assessment, </a:t>
            </a:r>
            <a:endParaRPr lang="sl-SI" dirty="0" smtClean="0"/>
          </a:p>
          <a:p>
            <a:pPr eaLnBrk="1" fontAlgn="auto" hangingPunct="1">
              <a:spcBef>
                <a:spcPts val="0"/>
              </a:spcBef>
              <a:spcAft>
                <a:spcPts val="0"/>
              </a:spcAft>
              <a:defRPr/>
            </a:pPr>
            <a:r>
              <a:rPr lang="en-GB" dirty="0" smtClean="0"/>
              <a:t> </a:t>
            </a:r>
            <a:endParaRPr lang="sl-SI" dirty="0" smtClean="0"/>
          </a:p>
          <a:p>
            <a:pPr eaLnBrk="1" fontAlgn="auto" hangingPunct="1">
              <a:spcBef>
                <a:spcPts val="0"/>
              </a:spcBef>
              <a:spcAft>
                <a:spcPts val="0"/>
              </a:spcAft>
              <a:defRPr/>
            </a:pPr>
            <a:r>
              <a:rPr lang="en-GB" dirty="0" smtClean="0"/>
              <a:t>General requirements on waste packages: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Surface dose rate,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Surface contamination,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Hazardous substances content limitation,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Absence of overpressure,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Waste package mass.</a:t>
            </a:r>
            <a:endParaRPr lang="sl-SI" dirty="0" smtClean="0"/>
          </a:p>
          <a:p>
            <a:pPr eaLnBrk="1" fontAlgn="auto" hangingPunct="1">
              <a:spcBef>
                <a:spcPts val="0"/>
              </a:spcBef>
              <a:spcAft>
                <a:spcPts val="0"/>
              </a:spcAft>
              <a:defRPr/>
            </a:pPr>
            <a:endParaRPr lang="en-GB" dirty="0"/>
          </a:p>
        </p:txBody>
      </p:sp>
      <p:sp>
        <p:nvSpPr>
          <p:cNvPr id="13107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47ABC95-7B9E-4A84-BCD8-6CC91CB57CB5}" type="slidenum">
              <a:rPr lang="sl-SI" sz="1300">
                <a:latin typeface="Calibri" pitchFamily="34" charset="0"/>
              </a:rPr>
              <a:pPr algn="r" defTabSz="990600"/>
              <a:t>65</a:t>
            </a:fld>
            <a:endParaRPr lang="sl-SI" sz="1300">
              <a:latin typeface="Calibri"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Requirements on waste forms: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Basic requirements (e.g. only solid or solidified waste, no free liquid),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Specific requirements (e.g. stabilization (dispersion inhibition), heterogeneity, chemical restrictions),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With immobilization binder (e.g. bitumen, polymer or cement),</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Without immobilization binder (e.g. radioactivity and radionuclide restrictions). </a:t>
            </a:r>
            <a:endParaRPr lang="sl-SI" dirty="0" smtClean="0"/>
          </a:p>
          <a:p>
            <a:pPr eaLnBrk="1" fontAlgn="auto" hangingPunct="1">
              <a:spcBef>
                <a:spcPts val="0"/>
              </a:spcBef>
              <a:spcAft>
                <a:spcPts val="0"/>
              </a:spcAft>
              <a:defRPr/>
            </a:pPr>
            <a:r>
              <a:rPr lang="en-GB" dirty="0" smtClean="0"/>
              <a:t> </a:t>
            </a:r>
            <a:endParaRPr lang="sl-SI" dirty="0" smtClean="0"/>
          </a:p>
          <a:p>
            <a:pPr eaLnBrk="1" fontAlgn="auto" hangingPunct="1">
              <a:spcBef>
                <a:spcPts val="0"/>
              </a:spcBef>
              <a:spcAft>
                <a:spcPts val="0"/>
              </a:spcAft>
              <a:defRPr/>
            </a:pPr>
            <a:r>
              <a:rPr lang="en-GB" dirty="0" smtClean="0"/>
              <a:t>Requirements on waste containers: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Basic requirements (e.g. geometric shape and dimensions, </a:t>
            </a:r>
            <a:r>
              <a:rPr lang="en-GB" dirty="0" err="1" smtClean="0"/>
              <a:t>stackability</a:t>
            </a:r>
            <a:r>
              <a:rPr lang="en-GB" dirty="0" smtClean="0"/>
              <a:t>),</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Specific requirements (e.g. mechanical stability, thermal resistance, leak tightness, shielding function),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Inner containers (e.g. surface coating, seals, vents, void space restrictions).</a:t>
            </a:r>
            <a:endParaRPr lang="sl-SI" dirty="0" smtClean="0"/>
          </a:p>
          <a:p>
            <a:pPr eaLnBrk="1" fontAlgn="auto" hangingPunct="1">
              <a:spcBef>
                <a:spcPts val="0"/>
              </a:spcBef>
              <a:spcAft>
                <a:spcPts val="0"/>
              </a:spcAft>
              <a:defRPr/>
            </a:pPr>
            <a:endParaRPr lang="en-GB" dirty="0"/>
          </a:p>
        </p:txBody>
      </p:sp>
      <p:sp>
        <p:nvSpPr>
          <p:cNvPr id="13312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D161ABA-875A-4E9A-9C57-537A64645E7E}" type="slidenum">
              <a:rPr lang="sl-SI" sz="1300">
                <a:latin typeface="Calibri" pitchFamily="34" charset="0"/>
              </a:rPr>
              <a:pPr algn="r" defTabSz="990600"/>
              <a:t>66</a:t>
            </a:fld>
            <a:endParaRPr lang="sl-SI" sz="1300">
              <a:latin typeface="Calibri"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Limitations of activity: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Permissible activities for individual radionuclides,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Permissible total activity per waste package,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Permissible total alpha and beta/gamma emitter activity,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Declaration of radionuclide-specific activities/total activities per waste package. </a:t>
            </a:r>
            <a:endParaRPr lang="sl-SI" dirty="0" smtClean="0"/>
          </a:p>
          <a:p>
            <a:pPr eaLnBrk="1" fontAlgn="auto" hangingPunct="1">
              <a:spcBef>
                <a:spcPts val="0"/>
              </a:spcBef>
              <a:spcAft>
                <a:spcPts val="0"/>
              </a:spcAft>
              <a:buFont typeface="Wingdings" panose="05000000000000000000" pitchFamily="2" charset="2"/>
              <a:buNone/>
              <a:defRPr/>
            </a:pPr>
            <a:endParaRPr lang="sl-SI" dirty="0" smtClean="0"/>
          </a:p>
          <a:p>
            <a:pPr eaLnBrk="1" fontAlgn="auto" hangingPunct="1">
              <a:spcBef>
                <a:spcPts val="0"/>
              </a:spcBef>
              <a:spcAft>
                <a:spcPts val="0"/>
              </a:spcAft>
              <a:defRPr/>
            </a:pPr>
            <a:r>
              <a:rPr lang="en-GB" dirty="0" smtClean="0"/>
              <a:t>Delivery of waste packages: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Compliance with transport regulations,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Permits/documentation including record keeping,</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Marking of waste packages,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Requirements on transport containers. </a:t>
            </a:r>
            <a:endParaRPr lang="sl-SI" dirty="0" smtClean="0"/>
          </a:p>
          <a:p>
            <a:pPr eaLnBrk="1" fontAlgn="auto" hangingPunct="1">
              <a:spcBef>
                <a:spcPts val="0"/>
              </a:spcBef>
              <a:spcAft>
                <a:spcPts val="0"/>
              </a:spcAft>
              <a:defRPr/>
            </a:pPr>
            <a:endParaRPr lang="en-GB" dirty="0"/>
          </a:p>
        </p:txBody>
      </p:sp>
      <p:sp>
        <p:nvSpPr>
          <p:cNvPr id="13517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79B8CBAB-3FDA-4981-845D-27039A8B54B8}" type="slidenum">
              <a:rPr lang="sl-SI" sz="1300">
                <a:latin typeface="Calibri" pitchFamily="34" charset="0"/>
              </a:rPr>
              <a:pPr algn="r" defTabSz="990600"/>
              <a:t>67</a:t>
            </a:fld>
            <a:endParaRPr lang="sl-SI" sz="1300">
              <a:latin typeface="Calibri"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3721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 </a:t>
            </a:r>
            <a:endParaRPr lang="sl-SI" smtClean="0"/>
          </a:p>
          <a:p>
            <a:pPr eaLnBrk="1" hangingPunct="1">
              <a:spcBef>
                <a:spcPct val="0"/>
              </a:spcBef>
            </a:pPr>
            <a:r>
              <a:rPr lang="en-GB" smtClean="0"/>
              <a:t>Waste package specifications consist of a quantitative description of waste packages prepared for disposal. Separate waste package specifications should be developed for each type of waste package. The intention is to demonstrate that the waste packages will meet the waste acceptance requirements for disposal facilities. Typically, waste package specifications will describe the nature, content and performance of each type of waste package and provide a link between the supporting research and development (R&amp;D) and package production. </a:t>
            </a:r>
            <a:endParaRPr lang="sl-SI" smtClean="0"/>
          </a:p>
          <a:p>
            <a:pPr eaLnBrk="1" hangingPunct="1">
              <a:spcBef>
                <a:spcPct val="0"/>
              </a:spcBef>
            </a:pPr>
            <a:endParaRPr lang="en-GB" smtClean="0"/>
          </a:p>
          <a:p>
            <a:pPr eaLnBrk="1" hangingPunct="1">
              <a:spcBef>
                <a:spcPct val="0"/>
              </a:spcBef>
            </a:pPr>
            <a:r>
              <a:rPr lang="en-GB" smtClean="0"/>
              <a:t>Depending on the national legislation, a formal statement on the approval and acceptance of waste package specifications should be done by the regulatory authority and in agreement with the operator of the repository or disposal facility. In the case of waste package specifications dealing with waste to be returned from foreign countries, official statements between the authorities of those countries are to be exchanged.</a:t>
            </a:r>
          </a:p>
          <a:p>
            <a:pPr eaLnBrk="1" hangingPunct="1">
              <a:spcBef>
                <a:spcPct val="0"/>
              </a:spcBef>
            </a:pPr>
            <a:endParaRPr lang="en-GB" smtClean="0"/>
          </a:p>
          <a:p>
            <a:pPr eaLnBrk="1" hangingPunct="1">
              <a:spcBef>
                <a:spcPct val="0"/>
              </a:spcBef>
            </a:pPr>
            <a:r>
              <a:rPr lang="en-GB" smtClean="0"/>
              <a:t>In compliance with a given regulatory context, contractual negotiations on waste processing and waste disposal provide an ideal opportunity to clarify waste acceptance requirements and to define waste package specifications that must be followed. Important contractual relationships will exist between the waste generator and conditioner on the one side and the operator of the repository on the other side, even if such a facility is not yet available. Close consultation between the waste generator and the repository operator will help take account of any aspects of the wastes that are not the concern of the generators when they operate their facilities. For example, long lived activation products do not influence operation of a power plant but can be very significant for disposal.</a:t>
            </a:r>
            <a:endParaRPr lang="sl-SI" smtClean="0"/>
          </a:p>
          <a:p>
            <a:pPr eaLnBrk="1" hangingPunct="1">
              <a:spcBef>
                <a:spcPct val="0"/>
              </a:spcBef>
            </a:pPr>
            <a:endParaRPr lang="sl-SI" smtClean="0"/>
          </a:p>
          <a:p>
            <a:pPr eaLnBrk="1" hangingPunct="1">
              <a:spcBef>
                <a:spcPct val="0"/>
              </a:spcBef>
            </a:pPr>
            <a:endParaRPr lang="en-GB" smtClean="0"/>
          </a:p>
        </p:txBody>
      </p:sp>
      <p:sp>
        <p:nvSpPr>
          <p:cNvPr id="13721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5C1D26DA-AA3C-4387-85A4-C12E6F4FA6E8}" type="slidenum">
              <a:rPr lang="sl-SI" sz="1300">
                <a:latin typeface="Calibri" pitchFamily="34" charset="0"/>
              </a:rPr>
              <a:pPr algn="r" defTabSz="990600"/>
              <a:t>68</a:t>
            </a:fld>
            <a:endParaRPr lang="sl-SI" sz="1300">
              <a:latin typeface="Calibri"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3926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As with any interactive project, the preparation, approval and implementation of waste package specifications require careful definition of the task, realistic programming and appropriate allocation of resources to ensure efficient progress. This will allow cost benefits to be realized, especially through avoidance of backfitting, (both of equipment and control measures) to comply with requirements that existed but were earlier ignored </a:t>
            </a:r>
            <a:endParaRPr lang="sl-SI" smtClean="0"/>
          </a:p>
          <a:p>
            <a:pPr eaLnBrk="1" hangingPunct="1">
              <a:spcBef>
                <a:spcPct val="0"/>
              </a:spcBef>
            </a:pPr>
            <a:r>
              <a:rPr lang="en-GB" smtClean="0"/>
              <a:t> </a:t>
            </a:r>
            <a:endParaRPr lang="sl-SI" smtClean="0"/>
          </a:p>
          <a:p>
            <a:pPr eaLnBrk="1" hangingPunct="1">
              <a:spcBef>
                <a:spcPct val="0"/>
              </a:spcBef>
            </a:pPr>
            <a:r>
              <a:rPr lang="en-GB" smtClean="0"/>
              <a:t>Waste package specifications must be reviewed regularly and updated as required (in accordance with the quality assurance system) to ensure that they continue to define the characteristics of the waste package. New versions of waste package specifications must be issued when significant changes to the requirements have occurred. It is imperative that waste package records reflect the waste package specifications in place at the time of package design and construction, including any subsequent modifications or upgrades.</a:t>
            </a:r>
            <a:endParaRPr lang="sl-SI" smtClean="0"/>
          </a:p>
          <a:p>
            <a:pPr eaLnBrk="1" hangingPunct="1">
              <a:spcBef>
                <a:spcPct val="0"/>
              </a:spcBef>
            </a:pPr>
            <a:endParaRPr lang="en-GB" smtClean="0"/>
          </a:p>
        </p:txBody>
      </p:sp>
      <p:sp>
        <p:nvSpPr>
          <p:cNvPr id="13926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B02F13EB-B62E-47B7-AFB7-FEFE7BE0DA51}" type="slidenum">
              <a:rPr lang="sl-SI" sz="1300">
                <a:latin typeface="Calibri" pitchFamily="34" charset="0"/>
              </a:rPr>
              <a:pPr algn="r" defTabSz="990600"/>
              <a:t>69</a:t>
            </a:fld>
            <a:endParaRPr lang="sl-SI" sz="1300">
              <a:latin typeface="Calibri"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The specifications may be split into a number of sections. A suitable structure would cover the following items: </a:t>
            </a:r>
            <a:endParaRPr lang="sl-SI" dirty="0" smtClean="0"/>
          </a:p>
          <a:p>
            <a:pPr eaLnBrk="1" fontAlgn="auto" hangingPunct="1">
              <a:spcBef>
                <a:spcPts val="0"/>
              </a:spcBef>
              <a:spcAft>
                <a:spcPts val="0"/>
              </a:spcAft>
              <a:defRPr/>
            </a:pPr>
            <a:r>
              <a:rPr lang="en-GB" dirty="0" smtClean="0"/>
              <a:t>general introduction;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waste container and associated items;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waste composition and inactive feed materials;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formulation envelope, process description and conditions;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waste product storage conditions;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guaranteed parameters of the conditioning process;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summary of the supporting R&amp;D, identifying parameters that show the waste package is consistent with waste acceptance requirements;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QA and QC arrangements;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additional or supplementary information; </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figures and diagrams. </a:t>
            </a:r>
            <a:endParaRPr lang="sl-SI" dirty="0" smtClean="0"/>
          </a:p>
          <a:p>
            <a:pPr eaLnBrk="1" fontAlgn="auto" hangingPunct="1">
              <a:spcBef>
                <a:spcPts val="0"/>
              </a:spcBef>
              <a:spcAft>
                <a:spcPts val="0"/>
              </a:spcAft>
              <a:defRPr/>
            </a:pPr>
            <a:r>
              <a:rPr lang="en-GB" dirty="0" smtClean="0"/>
              <a:t> </a:t>
            </a:r>
            <a:endParaRPr lang="sl-SI" dirty="0" smtClean="0"/>
          </a:p>
          <a:p>
            <a:pPr eaLnBrk="1" fontAlgn="auto" hangingPunct="1">
              <a:spcBef>
                <a:spcPts val="0"/>
              </a:spcBef>
              <a:spcAft>
                <a:spcPts val="0"/>
              </a:spcAft>
              <a:defRPr/>
            </a:pPr>
            <a:endParaRPr lang="en-GB" dirty="0"/>
          </a:p>
        </p:txBody>
      </p:sp>
      <p:sp>
        <p:nvSpPr>
          <p:cNvPr id="14131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3F1C0D0E-88C5-4171-BA36-91BB687101C8}" type="slidenum">
              <a:rPr lang="sl-SI" sz="1300">
                <a:latin typeface="Calibri" pitchFamily="34" charset="0"/>
              </a:rPr>
              <a:pPr algn="r" defTabSz="990600"/>
              <a:t>70</a:t>
            </a:fld>
            <a:endParaRPr lang="sl-SI" sz="1300">
              <a:latin typeface="Calibri"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4438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As disposal of waste packages is not made immediately after conditioning in majority cases, interim storage of waste is required. It must be arranged in such a way as to ensure the operational safety and the suitability of waste packages for disposal after retrieval from the storage facility.</a:t>
            </a:r>
            <a:endParaRPr lang="sl-SI" smtClean="0"/>
          </a:p>
          <a:p>
            <a:pPr eaLnBrk="1" hangingPunct="1">
              <a:spcBef>
                <a:spcPct val="0"/>
              </a:spcBef>
            </a:pPr>
            <a:endParaRPr lang="en-GB" smtClean="0"/>
          </a:p>
          <a:p>
            <a:pPr eaLnBrk="1" hangingPunct="1">
              <a:spcBef>
                <a:spcPct val="0"/>
              </a:spcBef>
            </a:pPr>
            <a:r>
              <a:rPr lang="en-GB" smtClean="0"/>
              <a:t>The storage facilities are, in most cases, concrete buildings with wall thickness from 30 cm up to about one meter, depending on the activity of waste. In storages for LLW, waste packages are normally transferred with a shielded lift truck while in storages for ILW remote handling by overhead crane is usually provided for waste packages. Interim storage facilities are mostly on the location of </a:t>
            </a:r>
            <a:r>
              <a:rPr lang="sl-SI" smtClean="0"/>
              <a:t>existing nuclear facility</a:t>
            </a:r>
            <a:r>
              <a:rPr lang="en-GB" smtClean="0"/>
              <a:t>, or if there is several </a:t>
            </a:r>
            <a:r>
              <a:rPr lang="sl-SI" smtClean="0"/>
              <a:t>nuclear facilities</a:t>
            </a:r>
            <a:r>
              <a:rPr lang="en-GB" smtClean="0"/>
              <a:t> they can share one storage facility.</a:t>
            </a:r>
            <a:endParaRPr lang="sl-SI" smtClean="0"/>
          </a:p>
          <a:p>
            <a:pPr eaLnBrk="1" hangingPunct="1">
              <a:spcBef>
                <a:spcPct val="0"/>
              </a:spcBef>
            </a:pPr>
            <a:endParaRPr lang="en-GB" smtClean="0"/>
          </a:p>
        </p:txBody>
      </p:sp>
      <p:sp>
        <p:nvSpPr>
          <p:cNvPr id="14438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007AA531-9C6F-488D-9FB8-A9E7771E7DB3}" type="slidenum">
              <a:rPr lang="sl-SI" sz="1300">
                <a:latin typeface="Calibri" pitchFamily="34" charset="0"/>
              </a:rPr>
              <a:pPr algn="r" defTabSz="990600"/>
              <a:t>72</a:t>
            </a:fld>
            <a:endParaRPr lang="sl-SI" sz="13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2560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 operator of any facility for radioactive waste is responsible for its safety. The operator is responsible to carry out safety assessment and to develop and maintain a safety documentation, and for all activities for site selection and evaluation, design, construction, operation, closure and, if necessary, surveillance after closure, in accordance with national strategy, in compliance with the regulatory requirements and within the legal and regulatory infrastructure.</a:t>
            </a:r>
            <a:endParaRPr lang="sl-SI" smtClean="0"/>
          </a:p>
          <a:p>
            <a:pPr eaLnBrk="1" hangingPunct="1">
              <a:spcBef>
                <a:spcPct val="0"/>
              </a:spcBef>
            </a:pPr>
            <a:endParaRPr lang="en-GB" smtClean="0"/>
          </a:p>
        </p:txBody>
      </p:sp>
      <p:sp>
        <p:nvSpPr>
          <p:cNvPr id="2560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CEE2C058-7FD7-4F09-ACCA-8060759BB5E6}" type="slidenum">
              <a:rPr lang="sl-SI" sz="1300">
                <a:latin typeface="Calibri" pitchFamily="34" charset="0"/>
              </a:rPr>
              <a:pPr algn="r" defTabSz="990600"/>
              <a:t>9</a:t>
            </a:fld>
            <a:endParaRPr lang="sl-SI" sz="1300">
              <a:latin typeface="Calibri"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In the design and operation of waste storage, consideration should be given to:</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Limitation of radiation exposure during handling of waste packages;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Limitation of external dose rate outside the storage and potential releases from the storage;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Maintenance of appropriate environmental conditions (temperature, humidity) in the storage;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Fire protection if combustible waste is present;</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Prevention of unauthorized access;</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Inspection, monitoring and identification of waste packages; and</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Feasibility of retrieval of waste packages.</a:t>
            </a:r>
            <a:endParaRPr lang="sl-SI" dirty="0" smtClean="0"/>
          </a:p>
          <a:p>
            <a:pPr eaLnBrk="1" fontAlgn="auto" hangingPunct="1">
              <a:spcBef>
                <a:spcPts val="0"/>
              </a:spcBef>
              <a:spcAft>
                <a:spcPts val="0"/>
              </a:spcAft>
              <a:defRPr/>
            </a:pPr>
            <a:endParaRPr lang="en-GB" dirty="0"/>
          </a:p>
        </p:txBody>
      </p:sp>
      <p:sp>
        <p:nvSpPr>
          <p:cNvPr id="14643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B6E5A453-3D89-4027-9C00-1012B6758F9D}" type="slidenum">
              <a:rPr lang="sl-SI" sz="1300">
                <a:latin typeface="Calibri" pitchFamily="34" charset="0"/>
              </a:rPr>
              <a:pPr algn="r" defTabSz="990600"/>
              <a:t>73</a:t>
            </a:fld>
            <a:endParaRPr lang="sl-SI" sz="1300">
              <a:latin typeface="Calibri"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4950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 </a:t>
            </a:r>
            <a:r>
              <a:rPr lang="en-GB" b="1" smtClean="0"/>
              <a:t>disposal</a:t>
            </a:r>
            <a:r>
              <a:rPr lang="en-GB" smtClean="0"/>
              <a:t> refers to the emplacement of radioactive waste into a facility or a location with </a:t>
            </a:r>
            <a:r>
              <a:rPr lang="en-GB" b="1" smtClean="0"/>
              <a:t>no intention of retrieving </a:t>
            </a:r>
            <a:r>
              <a:rPr lang="en-GB" smtClean="0"/>
              <a:t>the waste. Disposal options are designed to contain the waste by means of passive engineered and natural features and to isolate it from the accessible biosphere to the extent necessitated by the associated hazard. The term disposal implies that retrieval is not intended, but it does not mean that retrieval is not possible.</a:t>
            </a:r>
            <a:endParaRPr lang="sl-SI" smtClean="0"/>
          </a:p>
          <a:p>
            <a:pPr eaLnBrk="1" hangingPunct="1">
              <a:spcBef>
                <a:spcPct val="0"/>
              </a:spcBef>
            </a:pPr>
            <a:r>
              <a:rPr lang="en-GB" smtClean="0"/>
              <a:t> </a:t>
            </a:r>
            <a:endParaRPr lang="sl-SI" smtClean="0"/>
          </a:p>
          <a:p>
            <a:pPr eaLnBrk="1" hangingPunct="1">
              <a:spcBef>
                <a:spcPct val="0"/>
              </a:spcBef>
            </a:pPr>
            <a:r>
              <a:rPr lang="en-GB" smtClean="0"/>
              <a:t>A number of design options for disposal facilities have been developed and various types of disposal facility have been constructed in many countries and are in operation. These design options have </a:t>
            </a:r>
            <a:r>
              <a:rPr lang="en-GB" b="1" smtClean="0"/>
              <a:t>different degrees of containment and isolation</a:t>
            </a:r>
            <a:r>
              <a:rPr lang="en-GB" smtClean="0"/>
              <a:t> capability appropriate to the radioactive waste that they will receive.</a:t>
            </a:r>
            <a:endParaRPr lang="sl-SI" smtClean="0"/>
          </a:p>
          <a:p>
            <a:pPr eaLnBrk="1" hangingPunct="1">
              <a:spcBef>
                <a:spcPct val="0"/>
              </a:spcBef>
            </a:pPr>
            <a:endParaRPr lang="en-GB" smtClean="0"/>
          </a:p>
        </p:txBody>
      </p:sp>
      <p:sp>
        <p:nvSpPr>
          <p:cNvPr id="14950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928FDFD-AEFA-40F6-A9D2-85263B3D9137}" type="slidenum">
              <a:rPr lang="sl-SI" sz="1300">
                <a:latin typeface="Calibri" pitchFamily="34" charset="0"/>
              </a:rPr>
              <a:pPr algn="r" defTabSz="990600"/>
              <a:t>75</a:t>
            </a:fld>
            <a:endParaRPr lang="sl-SI" sz="1300">
              <a:latin typeface="Calibri"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The specific aims of disposal are: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To contain the waste;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To isolate the waste from the accessible biosphere and to reduce substantially the likelihood of, and all possible consequences of, inadvertent human intrusion into the waste;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To inhibit, reduce and delay the migration of radionuclides at any time from the waste to the accessible biosphere;</a:t>
            </a:r>
            <a:endParaRPr lang="sl-SI" dirty="0" smtClean="0"/>
          </a:p>
          <a:p>
            <a:pPr marL="171450" indent="-171450" eaLnBrk="1" fontAlgn="auto" hangingPunct="1">
              <a:spcBef>
                <a:spcPts val="0"/>
              </a:spcBef>
              <a:spcAft>
                <a:spcPts val="0"/>
              </a:spcAft>
              <a:buFont typeface="Wingdings" panose="05000000000000000000" pitchFamily="2" charset="2"/>
              <a:buChar char="§"/>
              <a:defRPr/>
            </a:pPr>
            <a:r>
              <a:rPr lang="en-GB" dirty="0" smtClean="0"/>
              <a:t>To ensure that the amounts of radionuclides reaching the accessible biosphere due to any migration from the disposal facility are such that possible radiological consequences are acceptably low at all times.</a:t>
            </a:r>
            <a:endParaRPr lang="sl-SI" dirty="0" smtClean="0"/>
          </a:p>
          <a:p>
            <a:pPr eaLnBrk="1" fontAlgn="auto" hangingPunct="1">
              <a:spcBef>
                <a:spcPts val="0"/>
              </a:spcBef>
              <a:spcAft>
                <a:spcPts val="0"/>
              </a:spcAft>
              <a:defRPr/>
            </a:pPr>
            <a:endParaRPr lang="en-GB" dirty="0"/>
          </a:p>
        </p:txBody>
      </p:sp>
      <p:sp>
        <p:nvSpPr>
          <p:cNvPr id="15155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ADF8671E-751B-4FED-BF2D-A3C24C1F9790}" type="slidenum">
              <a:rPr lang="sl-SI" sz="1300">
                <a:latin typeface="Calibri" pitchFamily="34" charset="0"/>
              </a:rPr>
              <a:pPr algn="r" defTabSz="990600"/>
              <a:t>76</a:t>
            </a:fld>
            <a:endParaRPr lang="sl-SI" sz="1300">
              <a:latin typeface="Calibri"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5360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 following table sets out the different examples of management options. When considering these, it should be noted that the suitability of an option or idea can be dependent on the waste form, volume and radioactivity of the waste.</a:t>
            </a:r>
            <a:endParaRPr lang="sl-SI" smtClean="0"/>
          </a:p>
          <a:p>
            <a:pPr eaLnBrk="1" hangingPunct="1">
              <a:spcBef>
                <a:spcPct val="0"/>
              </a:spcBef>
            </a:pPr>
            <a:endParaRPr lang="en-GB" smtClean="0"/>
          </a:p>
        </p:txBody>
      </p:sp>
      <p:sp>
        <p:nvSpPr>
          <p:cNvPr id="15360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6C5F0DE8-E343-4B92-8D7B-C69A98FBA556}" type="slidenum">
              <a:rPr lang="sl-SI" sz="1300">
                <a:latin typeface="Calibri" pitchFamily="34" charset="0"/>
              </a:rPr>
              <a:pPr algn="r" defTabSz="990600"/>
              <a:t>77</a:t>
            </a:fld>
            <a:endParaRPr lang="sl-SI" sz="1300">
              <a:latin typeface="Calibri"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5667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Near-surface disposal facilities at ground level: </a:t>
            </a:r>
          </a:p>
          <a:p>
            <a:pPr eaLnBrk="1" hangingPunct="1">
              <a:spcBef>
                <a:spcPct val="0"/>
              </a:spcBef>
            </a:pPr>
            <a:r>
              <a:rPr lang="en-GB" smtClean="0"/>
              <a:t>These facilities are on or below the surface where the protective covering is of the order of a few metres thick. Waste containers are placed in constructed vaults and when full the vaults are backfilled. Eventually they will be covered and capped with an impermeable membrane and topsoil. These facilities may incorporate some form of drainage and possibly a gas venting system.</a:t>
            </a:r>
            <a:endParaRPr lang="sl-SI" smtClean="0"/>
          </a:p>
          <a:p>
            <a:pPr eaLnBrk="1" hangingPunct="1">
              <a:spcBef>
                <a:spcPct val="0"/>
              </a:spcBef>
            </a:pPr>
            <a:endParaRPr lang="en-GB" smtClean="0"/>
          </a:p>
        </p:txBody>
      </p:sp>
      <p:sp>
        <p:nvSpPr>
          <p:cNvPr id="15667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4BEC6BF0-CCDF-4852-9E52-5372684AA01F}" type="slidenum">
              <a:rPr lang="sl-SI" sz="1300">
                <a:latin typeface="Calibri" pitchFamily="34" charset="0"/>
              </a:rPr>
              <a:pPr algn="r" defTabSz="990600"/>
              <a:t>79</a:t>
            </a:fld>
            <a:endParaRPr lang="sl-SI" sz="1300">
              <a:latin typeface="Calibri"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5872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Near-surface disposal facilities in caverns below ground level: Unlike near-surface disposal at ground level where the excavations are conducted from the surface, shallow disposal requires underground excavation of caverns but the facility is at a depth of several tens of metres below the Earth's surface and accessed through a drift.</a:t>
            </a:r>
            <a:endParaRPr lang="sl-SI" smtClean="0"/>
          </a:p>
          <a:p>
            <a:pPr eaLnBrk="1" hangingPunct="1">
              <a:spcBef>
                <a:spcPct val="0"/>
              </a:spcBef>
            </a:pPr>
            <a:endParaRPr lang="en-GB" smtClean="0"/>
          </a:p>
        </p:txBody>
      </p:sp>
      <p:sp>
        <p:nvSpPr>
          <p:cNvPr id="15872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3E8A39CB-E571-4D08-A639-86165679899E}" type="slidenum">
              <a:rPr lang="sl-SI" sz="1300">
                <a:latin typeface="Calibri" pitchFamily="34" charset="0"/>
              </a:rPr>
              <a:pPr algn="r" defTabSz="990600"/>
              <a:t>80</a:t>
            </a:fld>
            <a:endParaRPr lang="sl-SI" sz="1300">
              <a:latin typeface="Calibri"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6077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These facilities are affected by long-term climate changes (such as glaciation) and this effect must be taken into account when considering safety as such changes could cause disruption of these facilities. This type of facility is therefore typically used for LLW and ILW with a radionuclide content of short half-life (up to about 30 years).</a:t>
            </a:r>
            <a:endParaRPr lang="sl-SI" smtClean="0"/>
          </a:p>
          <a:p>
            <a:pPr eaLnBrk="1" hangingPunct="1">
              <a:spcBef>
                <a:spcPct val="0"/>
              </a:spcBef>
            </a:pPr>
            <a:endParaRPr lang="en-GB" smtClean="0"/>
          </a:p>
        </p:txBody>
      </p:sp>
      <p:sp>
        <p:nvSpPr>
          <p:cNvPr id="16077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6E1C71D6-9587-4158-83F5-C292413CBA5A}" type="slidenum">
              <a:rPr lang="sl-SI" sz="1300">
                <a:latin typeface="Calibri" pitchFamily="34" charset="0"/>
              </a:rPr>
              <a:pPr algn="r" defTabSz="990600"/>
              <a:t>81</a:t>
            </a:fld>
            <a:endParaRPr lang="sl-SI" sz="1300">
              <a:latin typeface="Calibri"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6281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 long timescales over which some of the waste remains radioactive led to the idea of deep geological disposal in underground repositories in stable geological formations. Isolation is provided by a combination of engineered and natural barriers (rock, salt, clay) and no obligation to actively maintain the facility is passed on to future generations. This is often termed a multi-barrier concept, with the waste packaging, the engineered repository and the geology all providing barriers to prevent the radionuclides from reaching humans and the environment.</a:t>
            </a:r>
            <a:endParaRPr lang="sl-SI" smtClean="0"/>
          </a:p>
          <a:p>
            <a:pPr eaLnBrk="1" hangingPunct="1">
              <a:spcBef>
                <a:spcPct val="0"/>
              </a:spcBef>
            </a:pPr>
            <a:endParaRPr lang="en-GB" smtClean="0"/>
          </a:p>
          <a:p>
            <a:pPr eaLnBrk="1" hangingPunct="1">
              <a:spcBef>
                <a:spcPct val="0"/>
              </a:spcBef>
            </a:pPr>
            <a:endParaRPr lang="en-GB" smtClean="0"/>
          </a:p>
        </p:txBody>
      </p:sp>
      <p:sp>
        <p:nvSpPr>
          <p:cNvPr id="16281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6F83DAA5-CD11-4B2C-BDE0-754EA4C52348}" type="slidenum">
              <a:rPr lang="sl-SI" sz="1300">
                <a:latin typeface="Calibri" pitchFamily="34" charset="0"/>
              </a:rPr>
              <a:pPr algn="r" defTabSz="990600"/>
              <a:t>82</a:t>
            </a:fld>
            <a:endParaRPr lang="sl-SI" sz="1300">
              <a:latin typeface="Calibri"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6486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 repository is comprised of mined tunnels or caverns into which packaged waste would be placed. In some cases (wet rock) the waste containers are then surrounded by a material such as cement or clay (usually bentonite) to provide another barrier (called buffer and/or backfill). </a:t>
            </a:r>
          </a:p>
        </p:txBody>
      </p:sp>
      <p:sp>
        <p:nvSpPr>
          <p:cNvPr id="16486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A1E1818F-D96E-4280-AD25-A69C5A9AAA72}" type="slidenum">
              <a:rPr lang="sl-SI" sz="1300">
                <a:latin typeface="Calibri" pitchFamily="34" charset="0"/>
              </a:rPr>
              <a:pPr algn="r" defTabSz="990600"/>
              <a:t>83</a:t>
            </a:fld>
            <a:endParaRPr lang="sl-SI" sz="1300">
              <a:latin typeface="Calibri"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6691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The choice of waste container materials and design and buffer/backfill material varies depending on the type of waste to be contained and the nature of the host rock-type available.</a:t>
            </a:r>
            <a:endParaRPr lang="sl-SI" smtClean="0"/>
          </a:p>
          <a:p>
            <a:pPr eaLnBrk="1" hangingPunct="1">
              <a:spcBef>
                <a:spcPct val="0"/>
              </a:spcBef>
            </a:pPr>
            <a:r>
              <a:rPr lang="en-GB" smtClean="0"/>
              <a:t> </a:t>
            </a:r>
            <a:endParaRPr lang="sl-SI" smtClean="0"/>
          </a:p>
          <a:p>
            <a:pPr eaLnBrk="1" hangingPunct="1">
              <a:spcBef>
                <a:spcPct val="0"/>
              </a:spcBef>
            </a:pPr>
            <a:r>
              <a:rPr lang="en-GB" smtClean="0"/>
              <a:t>Excavation of a deep underground repository using standard mining or civil engineering technology is limited to accessible locations (under land or nearshore), to rock units that are reasonably stable and without major groundwater flow, and to depths of between 250 m and 1000 m. At a depth greater than 1000 m, excavations may become increasingly difficult and correspondingly expensive.</a:t>
            </a:r>
            <a:endParaRPr lang="sl-SI" smtClean="0"/>
          </a:p>
          <a:p>
            <a:pPr eaLnBrk="1" hangingPunct="1">
              <a:spcBef>
                <a:spcPct val="0"/>
              </a:spcBef>
            </a:pPr>
            <a:endParaRPr lang="en-GB" smtClean="0"/>
          </a:p>
          <a:p>
            <a:pPr eaLnBrk="1" hangingPunct="1">
              <a:spcBef>
                <a:spcPct val="0"/>
              </a:spcBef>
            </a:pPr>
            <a:r>
              <a:rPr lang="en-GB" smtClean="0"/>
              <a:t>Deep geological disposal of HLW is the only final solution. However for several countries remains the preferred option for waste management of long-lived ILW radioactive waste, including Argentina, Australia, Belgium, Czech Republic, Finland, Japan, Netherlands, Republic of Korea, Russia, Spain, Sweden, Switzerland and USA. Plans for disposal of spent fuel are well advanced in Finland, Sweden and the USA. In Canada and the UK, deep disposal has been selected and the site selection process has commenced.</a:t>
            </a:r>
            <a:endParaRPr lang="sl-SI" smtClean="0"/>
          </a:p>
          <a:p>
            <a:pPr eaLnBrk="1" hangingPunct="1">
              <a:spcBef>
                <a:spcPct val="0"/>
              </a:spcBef>
            </a:pPr>
            <a:endParaRPr lang="en-GB" smtClean="0"/>
          </a:p>
        </p:txBody>
      </p:sp>
      <p:sp>
        <p:nvSpPr>
          <p:cNvPr id="16691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065BA96-B8A6-47C3-9549-686219784DEC}" type="slidenum">
              <a:rPr lang="sl-SI" sz="1300">
                <a:latin typeface="Calibri" pitchFamily="34" charset="0"/>
              </a:rPr>
              <a:pPr algn="r" defTabSz="990600"/>
              <a:t>84</a:t>
            </a:fld>
            <a:endParaRPr lang="sl-SI" sz="13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2765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In accordance with Fundamental Safety Principles [1] and Joint Convention [2] the government is responsible to establish and maintain an appropriate governmental, legal and regulatory framework for radioactive waste management. The confirmation at a national level of the need for waste facilities of different types; specification of the steps in development and licensing of facilities of different types; and clear allocation of responsibilities, securing of financial and other resources, and provision of independent regulatory functions relating to waste management shall be established on government level. </a:t>
            </a:r>
            <a:endParaRPr lang="sl-SI" smtClean="0"/>
          </a:p>
          <a:p>
            <a:pPr eaLnBrk="1" hangingPunct="1">
              <a:spcBef>
                <a:spcPct val="0"/>
              </a:spcBef>
            </a:pPr>
            <a:r>
              <a:rPr lang="en-GB" smtClean="0"/>
              <a:t> </a:t>
            </a:r>
            <a:endParaRPr lang="sl-SI" smtClean="0"/>
          </a:p>
          <a:p>
            <a:pPr eaLnBrk="1" hangingPunct="1">
              <a:spcBef>
                <a:spcPct val="0"/>
              </a:spcBef>
            </a:pPr>
            <a:r>
              <a:rPr lang="en-GB" smtClean="0"/>
              <a:t>The responsibility of the regulatory body is to establish regulatory requirements for the development of different types of facility for radioactive waste and to set out the procedures for meeting the requirements for the various stages of the licensing process. The regulatory body shall also set conditions for the development, operation and closure of each individual waste facility and shall carry out all necessary activities to ensure that the conditions are met.</a:t>
            </a:r>
            <a:endParaRPr lang="sl-SI" smtClean="0"/>
          </a:p>
          <a:p>
            <a:pPr eaLnBrk="1" hangingPunct="1">
              <a:spcBef>
                <a:spcPct val="0"/>
              </a:spcBef>
            </a:pPr>
            <a:endParaRPr lang="en-GB" smtClean="0"/>
          </a:p>
        </p:txBody>
      </p:sp>
      <p:sp>
        <p:nvSpPr>
          <p:cNvPr id="2765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6735054D-DA56-49F5-89D7-7149BCF7FF8D}" type="slidenum">
              <a:rPr lang="sl-SI" sz="1300">
                <a:latin typeface="Calibri" pitchFamily="34" charset="0"/>
              </a:rPr>
              <a:pPr algn="r" defTabSz="990600"/>
              <a:t>10</a:t>
            </a:fld>
            <a:endParaRPr lang="sl-SI" sz="1300">
              <a:latin typeface="Calibri"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Slide Image Placeholder 1"/>
          <p:cNvSpPr>
            <a:spLocks noGrp="1" noRot="1" noChangeAspect="1"/>
          </p:cNvSpPr>
          <p:nvPr>
            <p:ph type="sldImg"/>
          </p:nvPr>
        </p:nvSpPr>
        <p:spPr bwMode="auto">
          <a:xfrm>
            <a:off x="777875" y="768350"/>
            <a:ext cx="5543550" cy="3836988"/>
          </a:xfrm>
          <a:noFill/>
          <a:ln>
            <a:solidFill>
              <a:srgbClr val="000000"/>
            </a:solidFill>
            <a:miter lim="800000"/>
            <a:headEnd/>
            <a:tailEnd/>
          </a:ln>
        </p:spPr>
      </p:sp>
      <p:sp>
        <p:nvSpPr>
          <p:cNvPr id="1730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Thank you!</a:t>
            </a:r>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D48CAE-D0F0-45BE-956F-527B0AEED061}" type="slidenum">
              <a:rPr lang="en-GB"/>
              <a:pPr fontAlgn="base">
                <a:spcBef>
                  <a:spcPct val="0"/>
                </a:spcBef>
                <a:spcAft>
                  <a:spcPct val="0"/>
                </a:spcAft>
                <a:defRPr/>
              </a:pPr>
              <a:t>89</a:t>
            </a:fld>
            <a:endParaRPr lang="en-GB"/>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 name="Notes Placeholder 2"/>
          <p:cNvSpPr>
            <a:spLocks noGrp="1"/>
          </p:cNvSpPr>
          <p:nvPr>
            <p:ph type="body" idx="1"/>
          </p:nvPr>
        </p:nvSpPr>
        <p:spPr bwMode="auto">
          <a:xfrm>
            <a:off x="709613" y="4926013"/>
            <a:ext cx="5680075" cy="4029075"/>
          </a:xfrm>
        </p:spPr>
        <p:txBody>
          <a:bodyPr wrap="square" lIns="99048" tIns="49524" rIns="99048" bIns="49524" numCol="1" anchor="t" anchorCtr="0" compatLnSpc="1">
            <a:prstTxWarp prst="textNoShape">
              <a:avLst/>
            </a:prstTxWarp>
          </a:bodyPr>
          <a:lstStyle/>
          <a:p>
            <a:pPr eaLnBrk="1" fontAlgn="auto" hangingPunct="1">
              <a:spcBef>
                <a:spcPts val="0"/>
              </a:spcBef>
              <a:spcAft>
                <a:spcPts val="0"/>
              </a:spcAft>
              <a:defRPr/>
            </a:pPr>
            <a:r>
              <a:rPr lang="en-GB" dirty="0" smtClean="0"/>
              <a:t>The choice of treatment process(</a:t>
            </a:r>
            <a:r>
              <a:rPr lang="en-GB" dirty="0" err="1" smtClean="0"/>
              <a:t>es</a:t>
            </a:r>
            <a:r>
              <a:rPr lang="en-GB" dirty="0" smtClean="0"/>
              <a:t>) is dependent on the level of activity and the type (classification) of waste and national approach to waste management. Some of the treatment process (</a:t>
            </a:r>
            <a:r>
              <a:rPr lang="en-GB" dirty="0" err="1" smtClean="0"/>
              <a:t>oftenly</a:t>
            </a:r>
            <a:r>
              <a:rPr lang="en-GB" dirty="0" smtClean="0"/>
              <a:t> used) are provided.</a:t>
            </a:r>
          </a:p>
          <a:p>
            <a:pPr eaLnBrk="1" fontAlgn="auto" hangingPunct="1">
              <a:spcBef>
                <a:spcPts val="0"/>
              </a:spcBef>
              <a:spcAft>
                <a:spcPts val="0"/>
              </a:spcAft>
              <a:defRPr/>
            </a:pPr>
            <a:endParaRPr lang="en-GB" dirty="0" smtClean="0"/>
          </a:p>
          <a:p>
            <a:pPr eaLnBrk="1" fontAlgn="auto" hangingPunct="1">
              <a:spcBef>
                <a:spcPts val="0"/>
              </a:spcBef>
              <a:spcAft>
                <a:spcPts val="0"/>
              </a:spcAft>
              <a:defRPr/>
            </a:pPr>
            <a:r>
              <a:rPr lang="en-GB" dirty="0" smtClean="0"/>
              <a:t>Waste treatment techniques:</a:t>
            </a:r>
          </a:p>
          <a:p>
            <a:pPr marL="171450" indent="-171450" eaLnBrk="1" fontAlgn="auto" hangingPunct="1">
              <a:spcBef>
                <a:spcPts val="0"/>
              </a:spcBef>
              <a:spcAft>
                <a:spcPts val="0"/>
              </a:spcAft>
              <a:buFont typeface="Wingdings" panose="05000000000000000000" pitchFamily="2" charset="2"/>
              <a:buChar char="§"/>
              <a:defRPr/>
            </a:pPr>
            <a:r>
              <a:rPr lang="en-GB" dirty="0" smtClean="0"/>
              <a:t>Segmentation,</a:t>
            </a:r>
          </a:p>
          <a:p>
            <a:pPr marL="171450" indent="-171450" eaLnBrk="1" fontAlgn="auto" hangingPunct="1">
              <a:spcBef>
                <a:spcPts val="0"/>
              </a:spcBef>
              <a:spcAft>
                <a:spcPts val="0"/>
              </a:spcAft>
              <a:buFont typeface="Wingdings" panose="05000000000000000000" pitchFamily="2" charset="2"/>
              <a:buChar char="§"/>
              <a:defRPr/>
            </a:pPr>
            <a:r>
              <a:rPr lang="en-GB" dirty="0" smtClean="0"/>
              <a:t>Compaction,</a:t>
            </a:r>
          </a:p>
          <a:p>
            <a:pPr marL="171450" indent="-171450" eaLnBrk="1" fontAlgn="auto" hangingPunct="1">
              <a:spcBef>
                <a:spcPts val="0"/>
              </a:spcBef>
              <a:spcAft>
                <a:spcPts val="0"/>
              </a:spcAft>
              <a:buFont typeface="Wingdings" panose="05000000000000000000" pitchFamily="2" charset="2"/>
              <a:buChar char="§"/>
              <a:defRPr/>
            </a:pPr>
            <a:r>
              <a:rPr lang="en-GB" dirty="0" smtClean="0"/>
              <a:t>Incineration,</a:t>
            </a:r>
          </a:p>
          <a:p>
            <a:pPr marL="171450" indent="-171450" eaLnBrk="1" fontAlgn="auto" hangingPunct="1">
              <a:spcBef>
                <a:spcPts val="0"/>
              </a:spcBef>
              <a:spcAft>
                <a:spcPts val="0"/>
              </a:spcAft>
              <a:buFont typeface="Wingdings" panose="05000000000000000000" pitchFamily="2" charset="2"/>
              <a:buChar char="§"/>
              <a:defRPr/>
            </a:pPr>
            <a:r>
              <a:rPr lang="en-GB" dirty="0" smtClean="0"/>
              <a:t>Cementation,</a:t>
            </a:r>
          </a:p>
          <a:p>
            <a:pPr marL="171450" indent="-171450" eaLnBrk="1" fontAlgn="auto" hangingPunct="1">
              <a:spcBef>
                <a:spcPts val="0"/>
              </a:spcBef>
              <a:spcAft>
                <a:spcPts val="0"/>
              </a:spcAft>
              <a:buFont typeface="Wingdings" panose="05000000000000000000" pitchFamily="2" charset="2"/>
              <a:buChar char="§"/>
              <a:defRPr/>
            </a:pPr>
            <a:r>
              <a:rPr lang="en-GB" dirty="0" smtClean="0"/>
              <a:t>Bituminisation,</a:t>
            </a:r>
          </a:p>
          <a:p>
            <a:pPr marL="171450" indent="-171450" eaLnBrk="1" fontAlgn="auto" hangingPunct="1">
              <a:spcBef>
                <a:spcPts val="0"/>
              </a:spcBef>
              <a:spcAft>
                <a:spcPts val="0"/>
              </a:spcAft>
              <a:buFont typeface="Wingdings" panose="05000000000000000000" pitchFamily="2" charset="2"/>
              <a:buChar char="§"/>
              <a:defRPr/>
            </a:pPr>
            <a:r>
              <a:rPr lang="en-GB" dirty="0" err="1" smtClean="0"/>
              <a:t>Vitrification</a:t>
            </a:r>
            <a:r>
              <a:rPr lang="en-GB" dirty="0" smtClean="0"/>
              <a:t>,</a:t>
            </a:r>
          </a:p>
          <a:p>
            <a:pPr marL="171450" indent="-171450" eaLnBrk="1" fontAlgn="auto" hangingPunct="1">
              <a:spcBef>
                <a:spcPts val="0"/>
              </a:spcBef>
              <a:spcAft>
                <a:spcPts val="0"/>
              </a:spcAft>
              <a:buFont typeface="Wingdings" panose="05000000000000000000" pitchFamily="2" charset="2"/>
              <a:buChar char="§"/>
              <a:defRPr/>
            </a:pPr>
            <a:r>
              <a:rPr lang="en-GB" dirty="0" smtClean="0"/>
              <a:t>Ion Exchange,</a:t>
            </a:r>
          </a:p>
          <a:p>
            <a:pPr marL="171450" indent="-171450" eaLnBrk="1" fontAlgn="auto" hangingPunct="1">
              <a:spcBef>
                <a:spcPts val="0"/>
              </a:spcBef>
              <a:spcAft>
                <a:spcPts val="0"/>
              </a:spcAft>
              <a:buFont typeface="Wingdings" panose="05000000000000000000" pitchFamily="2" charset="2"/>
              <a:buChar char="§"/>
              <a:defRPr/>
            </a:pPr>
            <a:r>
              <a:rPr lang="en-GB" dirty="0" smtClean="0"/>
              <a:t>Evaporation,</a:t>
            </a:r>
          </a:p>
          <a:p>
            <a:pPr marL="171450" indent="-171450" eaLnBrk="1" fontAlgn="auto" hangingPunct="1">
              <a:spcBef>
                <a:spcPts val="0"/>
              </a:spcBef>
              <a:spcAft>
                <a:spcPts val="0"/>
              </a:spcAft>
              <a:buFont typeface="Wingdings" panose="05000000000000000000" pitchFamily="2" charset="2"/>
              <a:buChar char="§"/>
              <a:defRPr/>
            </a:pPr>
            <a:r>
              <a:rPr lang="en-GB" dirty="0" smtClean="0"/>
              <a:t>Membrane separation, </a:t>
            </a:r>
          </a:p>
          <a:p>
            <a:pPr marL="171450" indent="-171450" eaLnBrk="1" fontAlgn="auto" hangingPunct="1">
              <a:spcBef>
                <a:spcPts val="0"/>
              </a:spcBef>
              <a:spcAft>
                <a:spcPts val="0"/>
              </a:spcAft>
              <a:buFont typeface="Wingdings" panose="05000000000000000000" pitchFamily="2" charset="2"/>
              <a:buChar char="§"/>
              <a:defRPr/>
            </a:pPr>
            <a:r>
              <a:rPr lang="en-GB" dirty="0" smtClean="0"/>
              <a:t>Polymer fixation.</a:t>
            </a:r>
          </a:p>
          <a:p>
            <a:pPr eaLnBrk="1" fontAlgn="auto" hangingPunct="1">
              <a:spcBef>
                <a:spcPts val="0"/>
              </a:spcBef>
              <a:spcAft>
                <a:spcPts val="0"/>
              </a:spcAft>
              <a:defRPr/>
            </a:pPr>
            <a:endParaRPr lang="en-GB" dirty="0" smtClean="0"/>
          </a:p>
          <a:p>
            <a:pPr eaLnBrk="1" fontAlgn="auto" hangingPunct="1">
              <a:spcBef>
                <a:spcPts val="0"/>
              </a:spcBef>
              <a:spcAft>
                <a:spcPts val="0"/>
              </a:spcAft>
              <a:defRPr/>
            </a:pPr>
            <a:endParaRPr lang="en-GB" dirty="0" smtClean="0"/>
          </a:p>
          <a:p>
            <a:pPr eaLnBrk="1" fontAlgn="auto" hangingPunct="1">
              <a:spcBef>
                <a:spcPts val="0"/>
              </a:spcBef>
              <a:spcAft>
                <a:spcPts val="0"/>
              </a:spcAft>
              <a:defRPr/>
            </a:pPr>
            <a:endParaRPr lang="en-GB" dirty="0"/>
          </a:p>
        </p:txBody>
      </p:sp>
      <p:sp>
        <p:nvSpPr>
          <p:cNvPr id="17613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AA958459-24BA-4B5A-8DFC-C8797E878E73}" type="slidenum">
              <a:rPr lang="sl-SI" sz="1300">
                <a:latin typeface="Calibri" pitchFamily="34" charset="0"/>
              </a:rPr>
              <a:pPr algn="r" defTabSz="990600"/>
              <a:t>91</a:t>
            </a:fld>
            <a:endParaRPr lang="sl-SI" sz="1300">
              <a:latin typeface="Calibri"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7817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Segmentation </a:t>
            </a:r>
            <a:r>
              <a:rPr lang="en-GB" smtClean="0"/>
              <a:t>and other size reduction techniques are used to facilitate the packaging of bulky waste batches, such as worn-out equipment and components. Oxygen burning, various sawing methods, hydraulic shearing, abrasive cutting, and plasma arc cutting can be used for segmentation. Prevention of particulate contamination should be considered in the choice of method.</a:t>
            </a:r>
            <a:endParaRPr lang="sl-SI" smtClean="0"/>
          </a:p>
          <a:p>
            <a:pPr eaLnBrk="1" hangingPunct="1">
              <a:spcBef>
                <a:spcPct val="0"/>
              </a:spcBef>
            </a:pPr>
            <a:endParaRPr lang="en-GB" smtClean="0"/>
          </a:p>
        </p:txBody>
      </p:sp>
      <p:sp>
        <p:nvSpPr>
          <p:cNvPr id="17817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70652883-78ED-40D0-A646-2EA14B6EC324}" type="slidenum">
              <a:rPr lang="sl-SI" sz="1300">
                <a:latin typeface="Calibri" pitchFamily="34" charset="0"/>
              </a:rPr>
              <a:pPr algn="r" defTabSz="990600"/>
              <a:t>92</a:t>
            </a:fld>
            <a:endParaRPr lang="sl-SI" sz="1300">
              <a:latin typeface="Calibri"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8022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Compaction </a:t>
            </a:r>
            <a:r>
              <a:rPr lang="en-GB" smtClean="0"/>
              <a:t>can reduce waste volume by a factor from 2 to 10. </a:t>
            </a:r>
          </a:p>
          <a:p>
            <a:pPr eaLnBrk="1" hangingPunct="1">
              <a:spcBef>
                <a:spcPct val="0"/>
              </a:spcBef>
            </a:pPr>
            <a:endParaRPr lang="en-GB" smtClean="0"/>
          </a:p>
          <a:p>
            <a:pPr eaLnBrk="1" hangingPunct="1">
              <a:spcBef>
                <a:spcPct val="0"/>
              </a:spcBef>
            </a:pPr>
            <a:r>
              <a:rPr lang="en-GB" smtClean="0"/>
              <a:t>Compactors vary from balers and in-drum compactors with modest pressing force up to 2000 t super compactors. The latter are available also in mobile units and they are normally used for further compaction of waste drums; the crushed drums are then enclosed into an over-pack. The compactors are usually equipped with HEPA filters to prevent spread of contamination.</a:t>
            </a:r>
            <a:endParaRPr lang="sl-SI" smtClean="0"/>
          </a:p>
          <a:p>
            <a:pPr eaLnBrk="1" hangingPunct="1">
              <a:spcBef>
                <a:spcPct val="0"/>
              </a:spcBef>
            </a:pPr>
            <a:endParaRPr lang="en-GB" smtClean="0"/>
          </a:p>
        </p:txBody>
      </p:sp>
      <p:sp>
        <p:nvSpPr>
          <p:cNvPr id="18022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C77E49BB-09D2-455F-8673-FD98CB4CDDB2}" type="slidenum">
              <a:rPr lang="sl-SI" sz="1300">
                <a:latin typeface="Calibri" pitchFamily="34" charset="0"/>
              </a:rPr>
              <a:pPr algn="r" defTabSz="990600"/>
              <a:t>93</a:t>
            </a:fld>
            <a:endParaRPr lang="sl-SI" sz="1300">
              <a:latin typeface="Calibri"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8227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Incineration </a:t>
            </a:r>
            <a:r>
              <a:rPr lang="en-GB" smtClean="0"/>
              <a:t>requires waste segregation but can produce volume reduction factors up to 100 for the combustible portion of the waste. Incinerators have capacities from some tens to a few hundreds of kg/h. </a:t>
            </a:r>
          </a:p>
          <a:p>
            <a:pPr eaLnBrk="1" hangingPunct="1">
              <a:spcBef>
                <a:spcPct val="0"/>
              </a:spcBef>
            </a:pPr>
            <a:endParaRPr lang="en-GB" smtClean="0"/>
          </a:p>
          <a:p>
            <a:pPr eaLnBrk="1" hangingPunct="1">
              <a:spcBef>
                <a:spcPct val="0"/>
              </a:spcBef>
            </a:pPr>
            <a:r>
              <a:rPr lang="en-GB" smtClean="0"/>
              <a:t>They are normally central facilities, located e.g. at nuclear research centres. The more advanced incinerators have afterburners to decompose combustible gases. </a:t>
            </a:r>
          </a:p>
          <a:p>
            <a:pPr eaLnBrk="1" hangingPunct="1">
              <a:spcBef>
                <a:spcPct val="0"/>
              </a:spcBef>
            </a:pPr>
            <a:endParaRPr lang="en-GB" smtClean="0"/>
          </a:p>
          <a:p>
            <a:pPr eaLnBrk="1" hangingPunct="1">
              <a:spcBef>
                <a:spcPct val="0"/>
              </a:spcBef>
            </a:pPr>
            <a:r>
              <a:rPr lang="en-GB" smtClean="0"/>
              <a:t>Ash from incinerators is normally grouted in wet cement in order to immobilize radioactive substances and to provide radiation shielding. Secondary waste is generated in the form of filters.</a:t>
            </a:r>
            <a:endParaRPr lang="sl-SI" smtClean="0"/>
          </a:p>
          <a:p>
            <a:pPr eaLnBrk="1" hangingPunct="1">
              <a:spcBef>
                <a:spcPct val="0"/>
              </a:spcBef>
            </a:pPr>
            <a:endParaRPr lang="en-GB" smtClean="0"/>
          </a:p>
        </p:txBody>
      </p:sp>
      <p:sp>
        <p:nvSpPr>
          <p:cNvPr id="18227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A28C2E70-C9D1-4189-9B33-5D1CB8F71112}" type="slidenum">
              <a:rPr lang="sl-SI" sz="1300">
                <a:latin typeface="Calibri" pitchFamily="34" charset="0"/>
              </a:rPr>
              <a:pPr algn="r" defTabSz="990600"/>
              <a:t>94</a:t>
            </a:fld>
            <a:endParaRPr lang="sl-SI" sz="1300">
              <a:latin typeface="Calibri"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8534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Cementation </a:t>
            </a:r>
            <a:r>
              <a:rPr lang="en-GB" smtClean="0"/>
              <a:t>is widely used technique and is available even in mobile units. </a:t>
            </a:r>
          </a:p>
          <a:p>
            <a:pPr eaLnBrk="1" hangingPunct="1">
              <a:spcBef>
                <a:spcPct val="0"/>
              </a:spcBef>
            </a:pPr>
            <a:endParaRPr lang="en-GB" smtClean="0"/>
          </a:p>
          <a:p>
            <a:pPr eaLnBrk="1" hangingPunct="1">
              <a:spcBef>
                <a:spcPct val="0"/>
              </a:spcBef>
            </a:pPr>
            <a:r>
              <a:rPr lang="en-GB" smtClean="0"/>
              <a:t>It is applicable to a variety of wet wastes and the process occurs at room temperature. Water content of the waste can be 50 % or even more but, on the other hand, the volume of cemented waste is typically twofold in comparison with the original waste volume. The product has good mechanical stability and radiation resistance while the leach resistance is satisfactory. </a:t>
            </a:r>
          </a:p>
          <a:p>
            <a:pPr eaLnBrk="1" hangingPunct="1">
              <a:spcBef>
                <a:spcPct val="0"/>
              </a:spcBef>
            </a:pPr>
            <a:endParaRPr lang="en-GB" smtClean="0"/>
          </a:p>
          <a:p>
            <a:pPr eaLnBrk="1" hangingPunct="1">
              <a:spcBef>
                <a:spcPct val="0"/>
              </a:spcBef>
            </a:pPr>
            <a:r>
              <a:rPr lang="en-GB" smtClean="0"/>
              <a:t>Cemented waste is compatible with many types of environmental conditions and, in addition, cement generates favourable alkaline conditions in a repository.</a:t>
            </a:r>
            <a:endParaRPr lang="sl-SI" smtClean="0"/>
          </a:p>
          <a:p>
            <a:pPr eaLnBrk="1" hangingPunct="1">
              <a:spcBef>
                <a:spcPct val="0"/>
              </a:spcBef>
            </a:pPr>
            <a:endParaRPr lang="en-GB" smtClean="0"/>
          </a:p>
        </p:txBody>
      </p:sp>
      <p:sp>
        <p:nvSpPr>
          <p:cNvPr id="18534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C6518C80-BB64-498F-ACC7-3BE70F6603F4}" type="slidenum">
              <a:rPr lang="sl-SI" sz="1300">
                <a:latin typeface="Calibri" pitchFamily="34" charset="0"/>
              </a:rPr>
              <a:pPr algn="r" defTabSz="990600"/>
              <a:t>96</a:t>
            </a:fld>
            <a:endParaRPr lang="sl-SI" sz="1300">
              <a:latin typeface="Calibri"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8739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Bituminisation </a:t>
            </a:r>
            <a:r>
              <a:rPr lang="en-GB" smtClean="0"/>
              <a:t>is applicable to most wet wastes that can be dewatered. Extruder, dryer-mixer and film evaporator processes are in use in a number of countries. The process requires high operating temperature and involves certain fire risks. A volume reduction factor of two is typically achieved via bituminisation. The product characteristics vary according to the characteristics of waste and process. The mechanical stability is poor (plasticity, swelling); radiation resistance is satisfactory for LILW from NPPs and the leach resistance ranges from poor to satisfactory. Also bituminized waste is compatible with most environmental conditions.</a:t>
            </a:r>
            <a:endParaRPr lang="sl-SI" smtClean="0"/>
          </a:p>
          <a:p>
            <a:pPr eaLnBrk="1" hangingPunct="1">
              <a:spcBef>
                <a:spcPct val="0"/>
              </a:spcBef>
            </a:pPr>
            <a:endParaRPr lang="en-GB" smtClean="0"/>
          </a:p>
        </p:txBody>
      </p:sp>
      <p:sp>
        <p:nvSpPr>
          <p:cNvPr id="18739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FF267108-A3DF-431B-B785-EB5A695BFA07}" type="slidenum">
              <a:rPr lang="sl-SI" sz="1300">
                <a:latin typeface="Calibri" pitchFamily="34" charset="0"/>
              </a:rPr>
              <a:pPr algn="r" defTabSz="990600"/>
              <a:t>97</a:t>
            </a:fld>
            <a:endParaRPr lang="sl-SI" sz="1300">
              <a:latin typeface="Calibri"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8944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Vitrification</a:t>
            </a:r>
            <a:r>
              <a:rPr lang="en-GB" smtClean="0"/>
              <a:t> is the immobilisation of high-level waste (HLW). It requires the formation of an insoluble, solid waste form that will remain stable for many thousands of years. In general borosilicate glass has been chosen as the medium for dealing with HLW. The stability of ancient glass for thousands of years highlights the suitability of borosilicate glass as a matrix material.</a:t>
            </a:r>
          </a:p>
          <a:p>
            <a:pPr eaLnBrk="1" hangingPunct="1">
              <a:spcBef>
                <a:spcPct val="0"/>
              </a:spcBef>
            </a:pPr>
            <a:endParaRPr lang="en-GB" smtClean="0"/>
          </a:p>
          <a:p>
            <a:pPr eaLnBrk="1" hangingPunct="1">
              <a:spcBef>
                <a:spcPct val="0"/>
              </a:spcBef>
            </a:pPr>
            <a:r>
              <a:rPr lang="en-GB" smtClean="0"/>
              <a:t>Most high-level wastes other than spent fuel itself arise in a liquid form from the reprocessing of spent fuel. To allow incorporation into the glass matrix this waste is initially calcined (dried) which turns it into a solid form. This product is then incorporated into molten glass in a stainless container and allowed to cool, giving a solid matrix. The containers are then welded closed and are ready for storage and final disposal.</a:t>
            </a:r>
            <a:endParaRPr lang="sl-SI" smtClean="0"/>
          </a:p>
          <a:p>
            <a:pPr eaLnBrk="1" hangingPunct="1">
              <a:spcBef>
                <a:spcPct val="0"/>
              </a:spcBef>
            </a:pPr>
            <a:endParaRPr lang="sl-SI" smtClean="0"/>
          </a:p>
          <a:p>
            <a:pPr eaLnBrk="1" hangingPunct="1">
              <a:spcBef>
                <a:spcPct val="0"/>
              </a:spcBef>
            </a:pPr>
            <a:endParaRPr lang="en-GB" smtClean="0"/>
          </a:p>
        </p:txBody>
      </p:sp>
      <p:sp>
        <p:nvSpPr>
          <p:cNvPr id="18944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0348114-AD7D-430F-9DBB-EFE8956CD0DF}" type="slidenum">
              <a:rPr lang="sl-SI" sz="1300">
                <a:latin typeface="Calibri" pitchFamily="34" charset="0"/>
              </a:rPr>
              <a:pPr algn="r" defTabSz="990600"/>
              <a:t>98</a:t>
            </a:fld>
            <a:endParaRPr lang="sl-SI" sz="1300">
              <a:latin typeface="Calibri"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9149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Ion Exchange</a:t>
            </a:r>
            <a:r>
              <a:rPr lang="en-GB" smtClean="0"/>
              <a:t> is a process in which mobile ions from an external solution are exchanged for ions that are electrostatically bound to the functional groups contained within a solid matrix. When the functional groups are negatively charged the exchange will involve cations and when they are positively charged they involve anions. By taking advantage of the fact that, under certain conditions, ion exchange media have a greater affinity for certain ionic species than for others, a separation of these species can be made</a:t>
            </a:r>
            <a:endParaRPr lang="sl-SI" smtClean="0"/>
          </a:p>
          <a:p>
            <a:pPr eaLnBrk="1" hangingPunct="1">
              <a:spcBef>
                <a:spcPct val="0"/>
              </a:spcBef>
            </a:pPr>
            <a:r>
              <a:rPr lang="en-GB" smtClean="0"/>
              <a:t> </a:t>
            </a:r>
            <a:endParaRPr lang="sl-SI" smtClean="0"/>
          </a:p>
          <a:p>
            <a:pPr eaLnBrk="1" hangingPunct="1">
              <a:spcBef>
                <a:spcPct val="0"/>
              </a:spcBef>
            </a:pPr>
            <a:r>
              <a:rPr lang="en-GB" smtClean="0"/>
              <a:t>Depending on the type of the functional group, ion exchangers can be divided into several types: strong acidic, strong basic, weak acidic and weak basic.</a:t>
            </a:r>
          </a:p>
        </p:txBody>
      </p:sp>
      <p:sp>
        <p:nvSpPr>
          <p:cNvPr id="19149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72C4449D-AB2E-4CA7-8003-3393A4390291}" type="slidenum">
              <a:rPr lang="sl-SI" sz="1300">
                <a:latin typeface="Calibri" pitchFamily="34" charset="0"/>
              </a:rPr>
              <a:pPr algn="r" defTabSz="990600"/>
              <a:t>99</a:t>
            </a:fld>
            <a:endParaRPr lang="sl-SI" sz="1300">
              <a:latin typeface="Calibri"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9353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To achieve the removal of both positively and negatively charged ions from solution, a mixture of cation and anion resins in a mixed bed system is often used.</a:t>
            </a:r>
            <a:endParaRPr lang="sl-SI" smtClean="0"/>
          </a:p>
          <a:p>
            <a:pPr eaLnBrk="1" hangingPunct="1">
              <a:spcBef>
                <a:spcPct val="0"/>
              </a:spcBef>
            </a:pPr>
            <a:endParaRPr lang="en-GB" smtClean="0"/>
          </a:p>
        </p:txBody>
      </p:sp>
      <p:sp>
        <p:nvSpPr>
          <p:cNvPr id="19353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C1DF4E30-3CCF-4BFE-A44E-074D32099BDC}" type="slidenum">
              <a:rPr lang="sl-SI" sz="1300">
                <a:latin typeface="Calibri" pitchFamily="34" charset="0"/>
              </a:rPr>
              <a:pPr algn="r" defTabSz="990600"/>
              <a:t>100</a:t>
            </a:fld>
            <a:endParaRPr lang="sl-SI" sz="130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2969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According to Joint Convention [2] all member states must set spent fuel and radioactive waste management policies and practices and criteria to define and categorize radioactive waste. These documents are first step to prove that a proper care is provided for radioactive waste that is produced in the country. </a:t>
            </a:r>
            <a:endParaRPr lang="sl-SI" smtClean="0"/>
          </a:p>
          <a:p>
            <a:pPr eaLnBrk="1" hangingPunct="1">
              <a:spcBef>
                <a:spcPct val="0"/>
              </a:spcBef>
            </a:pPr>
            <a:r>
              <a:rPr lang="en-GB" smtClean="0"/>
              <a:t> </a:t>
            </a:r>
            <a:endParaRPr lang="sl-SI" smtClean="0"/>
          </a:p>
          <a:p>
            <a:pPr eaLnBrk="1" hangingPunct="1">
              <a:spcBef>
                <a:spcPct val="0"/>
              </a:spcBef>
            </a:pPr>
            <a:r>
              <a:rPr lang="en-GB" smtClean="0"/>
              <a:t>Responsibilities for national policy and strategy in radioactive waste management are associated with different levels of organization: government, ministries, waste management organization and radioactive waste producers.</a:t>
            </a:r>
          </a:p>
          <a:p>
            <a:pPr eaLnBrk="1" hangingPunct="1">
              <a:spcBef>
                <a:spcPct val="0"/>
              </a:spcBef>
            </a:pPr>
            <a:endParaRPr lang="en-GB" smtClean="0"/>
          </a:p>
          <a:p>
            <a:pPr eaLnBrk="1" hangingPunct="1">
              <a:spcBef>
                <a:spcPct val="0"/>
              </a:spcBef>
            </a:pPr>
            <a:r>
              <a:rPr lang="en-GB" smtClean="0"/>
              <a:t>The optimal strategy should be determined by comparison of the relative advantages and disadvantages of each strategy option (multi-attribute analysis). Typically, issues related to different processing technologies and their interdependence and synergies and relation to different disposal systems should be considered. It should be ensured that the chosen strategy can be implemented in the country, i.e. sufficient financial and technical resources exist and that there are no political, social or legal reasons to prevent its implementation. If multi-attribute analysis does not result in the selection of a strategy which can be implemented, the end points should be redefined and the possible technical options re-analysed.</a:t>
            </a:r>
            <a:endParaRPr lang="sl-SI" smtClean="0"/>
          </a:p>
          <a:p>
            <a:pPr eaLnBrk="1" hangingPunct="1">
              <a:spcBef>
                <a:spcPct val="0"/>
              </a:spcBef>
            </a:pPr>
            <a:endParaRPr lang="en-GB" smtClean="0"/>
          </a:p>
        </p:txBody>
      </p:sp>
      <p:sp>
        <p:nvSpPr>
          <p:cNvPr id="2969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5D233D0A-0CD8-4C7F-B916-B82FA9C74250}" type="slidenum">
              <a:rPr lang="sl-SI" sz="1300">
                <a:latin typeface="Calibri" pitchFamily="34" charset="0"/>
              </a:rPr>
              <a:pPr algn="r" defTabSz="990600"/>
              <a:t>11</a:t>
            </a:fld>
            <a:endParaRPr lang="sl-SI" sz="1300">
              <a:latin typeface="Calibri"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9558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Evaporation</a:t>
            </a:r>
            <a:r>
              <a:rPr lang="en-GB" smtClean="0"/>
              <a:t> is the process by which a solution is concentrated via boiling away the solvent, resulting in the reducing of the waste volumes and in reducing of the amount of radioactive nuclides in liquid effluents. Evaporation is usually used for radioactive wastes that require the high degree of separation between volatile and nonvolatile components that it offers or for wastes that are not amenable to treatment by low-temperature operations such as precipitation, filtration, and ion exchange. An evaporator consists basically of a device to transfer heat for boiling the solution and a device to separate the vapor phase from the liquid phase. The principal elements involved in evaporator design are heat transfer, vapor-liquid separation, volume reduction, and energy utilization. In the design of evaporators for concentrating radioactive liquids, vapor-liquid separation is the most important factor because decontamination of the liquid is the most important objective and heating costs and volume reduction are relatively less important. </a:t>
            </a:r>
          </a:p>
        </p:txBody>
      </p:sp>
      <p:sp>
        <p:nvSpPr>
          <p:cNvPr id="19558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98E1864D-18C5-4E0A-B5AA-3B623E59962D}" type="slidenum">
              <a:rPr lang="sl-SI" sz="1300">
                <a:latin typeface="Calibri" pitchFamily="34" charset="0"/>
              </a:rPr>
              <a:pPr algn="r" defTabSz="990600"/>
              <a:t>101</a:t>
            </a:fld>
            <a:endParaRPr lang="sl-SI" sz="1300">
              <a:latin typeface="Calibri"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97634"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 small amount of entrainment can contaminate the condensed vapo</a:t>
            </a:r>
            <a:r>
              <a:rPr lang="sl-SI" smtClean="0"/>
              <a:t>u</a:t>
            </a:r>
            <a:r>
              <a:rPr lang="en-GB" smtClean="0"/>
              <a:t>r and reduce the decontamination to unsatisfactorily low levels.</a:t>
            </a:r>
            <a:endParaRPr lang="sl-SI" smtClean="0"/>
          </a:p>
          <a:p>
            <a:pPr eaLnBrk="1" hangingPunct="1">
              <a:spcBef>
                <a:spcPct val="0"/>
              </a:spcBef>
            </a:pPr>
            <a:endParaRPr lang="en-GB" smtClean="0"/>
          </a:p>
        </p:txBody>
      </p:sp>
      <p:sp>
        <p:nvSpPr>
          <p:cNvPr id="197635"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0E0AC9AE-B4F4-4AE7-BDC4-0214D2527297}" type="slidenum">
              <a:rPr lang="sl-SI" sz="1300">
                <a:latin typeface="Calibri" pitchFamily="34" charset="0"/>
              </a:rPr>
              <a:pPr algn="r" defTabSz="990600"/>
              <a:t>102</a:t>
            </a:fld>
            <a:endParaRPr lang="sl-SI" sz="1300">
              <a:latin typeface="Calibri"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1"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199682"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 wide variety of </a:t>
            </a:r>
            <a:r>
              <a:rPr lang="en-GB" b="1" smtClean="0"/>
              <a:t>membrane separation</a:t>
            </a:r>
            <a:r>
              <a:rPr lang="en-GB" smtClean="0"/>
              <a:t> processes exist which differ from one another in the type and configuration of the membrane, the mechanism of trans-membrane transport for various water solution components, the nature of the process driving force (pressure, temperature, electrical potential gradient, etc..) and other features. While some processes are well proven in full scale industrial applications (pressure driven), others are experimental, in development, or are in transition from the development stage to industrial use. The </a:t>
            </a:r>
            <a:r>
              <a:rPr lang="en-GB" b="1" smtClean="0"/>
              <a:t>pressure driven separation processes</a:t>
            </a:r>
            <a:r>
              <a:rPr lang="en-GB" smtClean="0"/>
              <a:t> have been preferred by the nuclear industry over other membrane processes as they are well proven (more than 30 years) in wastewater treatment applications and are capable to cover the entire removal spectrum from large particles to ionic species. Pressure driven membrane separation processes differ mainly in the pore size of their membranes, which makes a particular membrane effective for the removal of a specific range of impurities. In pressure driven membrane systems the pressure of the feed solution permits passage of the major portion of the solution through a semi-permeable membrane. Pressure driven membrane processes may be viewed as sophisticated filtration methods capable of separating fine particles, molecules and ions in solution. Pressure driven membrane processes can be operated in cross-flow mode or in dead end (conventional) mode</a:t>
            </a:r>
          </a:p>
        </p:txBody>
      </p:sp>
      <p:sp>
        <p:nvSpPr>
          <p:cNvPr id="199683"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57B87616-8D39-44F8-9E57-A9F5C6BBDE10}" type="slidenum">
              <a:rPr lang="sl-SI" sz="1300">
                <a:latin typeface="Calibri" pitchFamily="34" charset="0"/>
              </a:rPr>
              <a:pPr algn="r" defTabSz="990600"/>
              <a:t>103</a:t>
            </a:fld>
            <a:endParaRPr lang="sl-SI" sz="1300">
              <a:latin typeface="Calibri"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201730"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Osmosis</a:t>
            </a:r>
            <a:r>
              <a:rPr lang="en-GB" smtClean="0"/>
              <a:t> is the spontaneous transport (diffusion) of solvent that takes place when two solutions of different concentrations are separated by a </a:t>
            </a:r>
            <a:r>
              <a:rPr lang="en-GB" b="1" smtClean="0"/>
              <a:t>semipermeable membrane </a:t>
            </a:r>
            <a:r>
              <a:rPr lang="en-GB" smtClean="0"/>
              <a:t>that allows the solvent (but not dissolved species) to pass through it. The term </a:t>
            </a:r>
            <a:r>
              <a:rPr lang="en-GB" b="1" smtClean="0"/>
              <a:t>reverse osmosis </a:t>
            </a:r>
            <a:r>
              <a:rPr lang="en-GB" smtClean="0"/>
              <a:t>is reserved for separation of dissolved ions and small molecules that contaminate aqueous solutions. The pressure exerted to force the flow of water into the les concentrated solution must exceed the osmotic pressure of the feed solution. Reverse osmosis is used to remove all ionic species and thus has the smallest membrane pore size. </a:t>
            </a:r>
            <a:endParaRPr lang="sl-SI" smtClean="0"/>
          </a:p>
          <a:p>
            <a:pPr eaLnBrk="1" hangingPunct="1">
              <a:spcBef>
                <a:spcPct val="0"/>
              </a:spcBef>
            </a:pPr>
            <a:endParaRPr lang="en-GB" smtClean="0"/>
          </a:p>
        </p:txBody>
      </p:sp>
      <p:sp>
        <p:nvSpPr>
          <p:cNvPr id="201731"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1B3981CA-3FF7-4E9C-BD7A-DBF56EC34C01}" type="slidenum">
              <a:rPr lang="sl-SI" sz="1300">
                <a:latin typeface="Calibri" pitchFamily="34" charset="0"/>
              </a:rPr>
              <a:pPr algn="r" defTabSz="990600"/>
              <a:t>104</a:t>
            </a:fld>
            <a:endParaRPr lang="sl-SI" sz="1300">
              <a:latin typeface="Calibri"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203778"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b="1" smtClean="0"/>
              <a:t>Polymer fixation </a:t>
            </a:r>
            <a:r>
              <a:rPr lang="en-GB" smtClean="0"/>
              <a:t>is applicable to most wet wastes but is not widely used due primarily to the high price of the fixation agent. Polymers like polystyrene, polyester epoxy and vinyl-ester have been used. The process takes place at room temperature but good control of the chemical reactions is necessary. The waste may contain excess water and polymerization results in a slight volume increase. The leach resistance of polymer products is generally higher than that of cement products. Polymers can, over long times, degrade to form complexants which may increase the mobility of some radionuclides.</a:t>
            </a:r>
            <a:endParaRPr lang="sl-SI" smtClean="0"/>
          </a:p>
          <a:p>
            <a:pPr eaLnBrk="1" hangingPunct="1">
              <a:spcBef>
                <a:spcPct val="0"/>
              </a:spcBef>
            </a:pPr>
            <a:endParaRPr lang="en-GB" smtClean="0"/>
          </a:p>
        </p:txBody>
      </p:sp>
      <p:sp>
        <p:nvSpPr>
          <p:cNvPr id="203779"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B0E26CAD-D0ED-4E54-99D7-B31BF3C6A567}" type="slidenum">
              <a:rPr lang="sl-SI" sz="1300">
                <a:latin typeface="Calibri" pitchFamily="34" charset="0"/>
              </a:rPr>
              <a:pPr algn="r" defTabSz="990600"/>
              <a:t>105</a:t>
            </a:fld>
            <a:endParaRPr lang="sl-SI" sz="1300">
              <a:latin typeface="Calibri"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20582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Organic and other liquids, which cannot be treated by means of the methods discussed above, can be absorbed into special granular or powdered agents, resulting in a semi-solid end product. Ion exchange resins and filter masses of low activity may also be dewatered and packed into durable containers as such, without immobilization.</a:t>
            </a:r>
            <a:endParaRPr lang="sl-SI" smtClean="0"/>
          </a:p>
          <a:p>
            <a:pPr eaLnBrk="1" hangingPunct="1">
              <a:spcBef>
                <a:spcPct val="0"/>
              </a:spcBef>
            </a:pPr>
            <a:endParaRPr lang="en-GB" smtClean="0"/>
          </a:p>
        </p:txBody>
      </p:sp>
      <p:sp>
        <p:nvSpPr>
          <p:cNvPr id="20582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9F39FA1B-808A-4614-97D5-E81781D25FF7}" type="slidenum">
              <a:rPr lang="sl-SI" sz="1300">
                <a:latin typeface="Calibri" pitchFamily="34" charset="0"/>
              </a:rPr>
              <a:pPr algn="r" defTabSz="990600"/>
              <a:t>106</a:t>
            </a:fld>
            <a:endParaRPr lang="sl-SI" sz="13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xfrm>
            <a:off x="1055688" y="1279525"/>
            <a:ext cx="4987925" cy="3454400"/>
          </a:xfrm>
          <a:noFill/>
          <a:ln>
            <a:solidFill>
              <a:srgbClr val="000000"/>
            </a:solidFill>
            <a:miter lim="800000"/>
            <a:headEnd/>
            <a:tailEnd/>
          </a:ln>
        </p:spPr>
      </p:sp>
      <p:sp>
        <p:nvSpPr>
          <p:cNvPr id="31746" name="Notes Placeholder 2"/>
          <p:cNvSpPr>
            <a:spLocks noGrp="1"/>
          </p:cNvSpPr>
          <p:nvPr>
            <p:ph type="body" idx="1"/>
          </p:nvPr>
        </p:nvSpPr>
        <p:spPr bwMode="auto">
          <a:xfrm>
            <a:off x="709613" y="4926013"/>
            <a:ext cx="5680075" cy="4029075"/>
          </a:xfrm>
          <a:noFill/>
        </p:spPr>
        <p:txBody>
          <a:bodyPr wrap="square" lIns="99048" tIns="49524" rIns="99048" bIns="49524" numCol="1" anchor="t" anchorCtr="0" compatLnSpc="1">
            <a:prstTxWarp prst="textNoShape">
              <a:avLst/>
            </a:prstTxWarp>
          </a:bodyPr>
          <a:lstStyle/>
          <a:p>
            <a:pPr eaLnBrk="1" hangingPunct="1">
              <a:spcBef>
                <a:spcPct val="0"/>
              </a:spcBef>
            </a:pPr>
            <a:r>
              <a:rPr lang="en-GB" smtClean="0"/>
              <a:t>According to Joint Convention [2] all member states must set spent fuel and radioactive waste management policies and practices and criteria to define and categorize radioactive waste. These documents are first step to prove that a proper care is provided for radioactive waste that is produced in the country. </a:t>
            </a:r>
            <a:endParaRPr lang="sl-SI" smtClean="0"/>
          </a:p>
          <a:p>
            <a:pPr eaLnBrk="1" hangingPunct="1">
              <a:spcBef>
                <a:spcPct val="0"/>
              </a:spcBef>
            </a:pPr>
            <a:r>
              <a:rPr lang="en-GB" smtClean="0"/>
              <a:t> </a:t>
            </a:r>
            <a:endParaRPr lang="sl-SI" smtClean="0"/>
          </a:p>
          <a:p>
            <a:pPr eaLnBrk="1" hangingPunct="1">
              <a:spcBef>
                <a:spcPct val="0"/>
              </a:spcBef>
            </a:pPr>
            <a:r>
              <a:rPr lang="en-GB" smtClean="0"/>
              <a:t>Responsibilities for national policy and strategy in radioactive waste management are associated with different levels of organization: government, ministries, waste management organization and radioactive waste producers.</a:t>
            </a:r>
          </a:p>
          <a:p>
            <a:pPr eaLnBrk="1" hangingPunct="1">
              <a:spcBef>
                <a:spcPct val="0"/>
              </a:spcBef>
            </a:pPr>
            <a:endParaRPr lang="en-GB" smtClean="0"/>
          </a:p>
          <a:p>
            <a:pPr eaLnBrk="1" hangingPunct="1">
              <a:spcBef>
                <a:spcPct val="0"/>
              </a:spcBef>
            </a:pPr>
            <a:r>
              <a:rPr lang="en-GB" smtClean="0"/>
              <a:t>The optimal strategy should be determined by comparison of the relative advantages and disadvantages of each strategy option (multi-attribute analysis). Typically, issues related to different processing technologies and their interdependence and synergies and relation to different disposal systems should be considered. It should be ensured that the chosen strategy can be implemented in the country, i.e. sufficient financial and technical resources exist and that there are no political, social or legal reasons to prevent its implementation. If multi-attribute analysis does not result in the selection of a strategy which can be implemented, the end points should be redefined and the possible technical options re-analysed.</a:t>
            </a:r>
            <a:endParaRPr lang="sl-SI" smtClean="0"/>
          </a:p>
          <a:p>
            <a:pPr eaLnBrk="1" hangingPunct="1">
              <a:spcBef>
                <a:spcPct val="0"/>
              </a:spcBef>
            </a:pPr>
            <a:endParaRPr lang="en-GB" smtClean="0"/>
          </a:p>
        </p:txBody>
      </p:sp>
      <p:sp>
        <p:nvSpPr>
          <p:cNvPr id="31747" name="Slide Number Placeholder 3"/>
          <p:cNvSpPr txBox="1">
            <a:spLocks noGrp="1"/>
          </p:cNvSpPr>
          <p:nvPr/>
        </p:nvSpPr>
        <p:spPr bwMode="auto">
          <a:xfrm>
            <a:off x="4021138" y="9721850"/>
            <a:ext cx="3076575" cy="512763"/>
          </a:xfrm>
          <a:prstGeom prst="rect">
            <a:avLst/>
          </a:prstGeom>
          <a:noFill/>
          <a:ln w="9525">
            <a:noFill/>
            <a:miter lim="800000"/>
            <a:headEnd/>
            <a:tailEnd/>
          </a:ln>
        </p:spPr>
        <p:txBody>
          <a:bodyPr lIns="99048" tIns="49524" rIns="99048" bIns="49524" anchor="b"/>
          <a:lstStyle/>
          <a:p>
            <a:pPr algn="r" defTabSz="990600"/>
            <a:fld id="{950AC173-78EC-49EA-BC5C-05D81FF35F9A}" type="slidenum">
              <a:rPr lang="sl-SI" sz="1300">
                <a:latin typeface="Calibri" pitchFamily="34" charset="0"/>
              </a:rPr>
              <a:pPr algn="r" defTabSz="990600"/>
              <a:t>12</a:t>
            </a:fld>
            <a:endParaRPr lang="sl-SI" sz="13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srcRect/>
          <a:stretch>
            <a:fillRect/>
          </a:stretch>
        </p:blipFill>
        <p:spPr bwMode="auto">
          <a:xfrm>
            <a:off x="0" y="0"/>
            <a:ext cx="9906000" cy="6858000"/>
          </a:xfrm>
          <a:prstGeom prst="rect">
            <a:avLst/>
          </a:prstGeom>
          <a:noFill/>
          <a:ln w="9525">
            <a:noFill/>
            <a:miter lim="800000"/>
            <a:headEnd/>
            <a:tailEnd/>
          </a:ln>
        </p:spPr>
      </p:pic>
      <p:pic>
        <p:nvPicPr>
          <p:cNvPr id="5" name="Picture 4"/>
          <p:cNvPicPr>
            <a:picLocks noChangeAspect="1"/>
          </p:cNvPicPr>
          <p:nvPr userDrawn="1"/>
        </p:nvPicPr>
        <p:blipFill>
          <a:blip r:embed="rId3"/>
          <a:srcRect/>
          <a:stretch>
            <a:fillRect/>
          </a:stretch>
        </p:blipFill>
        <p:spPr bwMode="auto">
          <a:xfrm>
            <a:off x="360363" y="179388"/>
            <a:ext cx="2717800" cy="806450"/>
          </a:xfrm>
          <a:prstGeom prst="rect">
            <a:avLst/>
          </a:prstGeom>
          <a:noFill/>
          <a:ln w="9525">
            <a:noFill/>
            <a:miter lim="800000"/>
            <a:headEnd/>
            <a:tailEnd/>
          </a:ln>
        </p:spPr>
      </p:pic>
      <p:pic>
        <p:nvPicPr>
          <p:cNvPr id="6" name="Picture 2"/>
          <p:cNvPicPr>
            <a:picLocks noChangeAspect="1" noChangeArrowheads="1"/>
          </p:cNvPicPr>
          <p:nvPr userDrawn="1"/>
        </p:nvPicPr>
        <p:blipFill>
          <a:blip r:embed="rId4"/>
          <a:srcRect/>
          <a:stretch>
            <a:fillRect/>
          </a:stretch>
        </p:blipFill>
        <p:spPr bwMode="auto">
          <a:xfrm>
            <a:off x="1136650" y="74613"/>
            <a:ext cx="2000250" cy="1266825"/>
          </a:xfrm>
          <a:prstGeom prst="rect">
            <a:avLst/>
          </a:prstGeom>
          <a:noFill/>
          <a:ln w="9525">
            <a:noFill/>
            <a:miter lim="800000"/>
            <a:headEnd/>
            <a:tailEnd/>
          </a:ln>
        </p:spPr>
      </p:pic>
      <p:sp>
        <p:nvSpPr>
          <p:cNvPr id="7" name="TextBox 3"/>
          <p:cNvSpPr txBox="1">
            <a:spLocks noChangeAspect="1"/>
          </p:cNvSpPr>
          <p:nvPr userDrawn="1"/>
        </p:nvSpPr>
        <p:spPr>
          <a:xfrm>
            <a:off x="4319588" y="360363"/>
            <a:ext cx="5219700" cy="1187450"/>
          </a:xfrm>
          <a:prstGeom prst="rect">
            <a:avLst/>
          </a:prstGeom>
          <a:noFill/>
        </p:spPr>
        <p:txBody>
          <a:bodyPr lIns="0" tIns="0" rIns="0" bIns="0">
            <a:spAutoFit/>
          </a:bodyPr>
          <a:lstStyle/>
          <a:p>
            <a:pPr algn="ctr">
              <a:defRPr/>
            </a:pPr>
            <a:r>
              <a:rPr lang="hu-HU" sz="1600" b="1">
                <a:solidFill>
                  <a:schemeClr val="bg1"/>
                </a:solidFill>
                <a:latin typeface="Calibri" pitchFamily="34" charset="0"/>
              </a:rPr>
              <a:t>Basic Professional Training Course on</a:t>
            </a:r>
            <a:r>
              <a:rPr lang="en-US" sz="1600" b="1">
                <a:solidFill>
                  <a:schemeClr val="bg1"/>
                </a:solidFill>
                <a:latin typeface="Calibri" pitchFamily="34" charset="0"/>
              </a:rPr>
              <a:t> Nuclear Safety</a:t>
            </a:r>
            <a:endParaRPr lang="hu-HU" sz="1600" b="1">
              <a:solidFill>
                <a:schemeClr val="bg1"/>
              </a:solidFill>
              <a:latin typeface="Calibri" pitchFamily="34" charset="0"/>
            </a:endParaRPr>
          </a:p>
          <a:p>
            <a:pPr algn="ctr">
              <a:spcBef>
                <a:spcPts val="600"/>
              </a:spcBef>
              <a:spcAft>
                <a:spcPts val="600"/>
              </a:spcAft>
              <a:defRPr/>
            </a:pPr>
            <a:r>
              <a:rPr lang="hu-HU" sz="1400">
                <a:solidFill>
                  <a:schemeClr val="bg1"/>
                </a:solidFill>
                <a:latin typeface="Calibri" pitchFamily="34" charset="0"/>
              </a:rPr>
              <a:t>Ghana </a:t>
            </a:r>
            <a:r>
              <a:rPr lang="en-US" sz="1400">
                <a:solidFill>
                  <a:schemeClr val="bg1"/>
                </a:solidFill>
                <a:latin typeface="Calibri" pitchFamily="34" charset="0"/>
              </a:rPr>
              <a:t>Nuclear Regulatory Authority</a:t>
            </a:r>
            <a:endParaRPr lang="hu-HU" sz="1400">
              <a:solidFill>
                <a:schemeClr val="bg1"/>
              </a:solidFill>
              <a:latin typeface="Calibri" pitchFamily="34" charset="0"/>
            </a:endParaRPr>
          </a:p>
          <a:p>
            <a:pPr algn="ctr">
              <a:spcBef>
                <a:spcPts val="600"/>
              </a:spcBef>
              <a:spcAft>
                <a:spcPts val="600"/>
              </a:spcAft>
              <a:defRPr/>
            </a:pPr>
            <a:r>
              <a:rPr lang="hu-HU" sz="1400">
                <a:solidFill>
                  <a:schemeClr val="bg1"/>
                </a:solidFill>
                <a:latin typeface="Calibri" pitchFamily="34" charset="0"/>
              </a:rPr>
              <a:t>Accra, Ghana</a:t>
            </a:r>
          </a:p>
          <a:p>
            <a:pPr algn="ctr">
              <a:defRPr/>
            </a:pPr>
            <a:r>
              <a:rPr lang="en-US" sz="1400">
                <a:solidFill>
                  <a:schemeClr val="bg1"/>
                </a:solidFill>
                <a:latin typeface="Calibri" pitchFamily="34" charset="0"/>
              </a:rPr>
              <a:t>7</a:t>
            </a:r>
            <a:r>
              <a:rPr lang="hu-HU" sz="1400">
                <a:solidFill>
                  <a:schemeClr val="bg1"/>
                </a:solidFill>
                <a:latin typeface="Calibri" pitchFamily="34" charset="0"/>
              </a:rPr>
              <a:t>-</a:t>
            </a:r>
            <a:r>
              <a:rPr lang="en-US" sz="1400">
                <a:solidFill>
                  <a:schemeClr val="bg1"/>
                </a:solidFill>
                <a:latin typeface="Calibri" pitchFamily="34" charset="0"/>
              </a:rPr>
              <a:t>18</a:t>
            </a:r>
            <a:r>
              <a:rPr lang="hu-HU" sz="1400">
                <a:solidFill>
                  <a:schemeClr val="bg1"/>
                </a:solidFill>
                <a:latin typeface="Calibri" pitchFamily="34" charset="0"/>
              </a:rPr>
              <a:t> </a:t>
            </a:r>
            <a:r>
              <a:rPr lang="en-US" sz="1400">
                <a:solidFill>
                  <a:schemeClr val="bg1"/>
                </a:solidFill>
                <a:latin typeface="Calibri" pitchFamily="34" charset="0"/>
              </a:rPr>
              <a:t>May</a:t>
            </a:r>
            <a:r>
              <a:rPr lang="en-GB" sz="1400">
                <a:solidFill>
                  <a:schemeClr val="bg1"/>
                </a:solidFill>
                <a:latin typeface="Calibri" pitchFamily="34" charset="0"/>
              </a:rPr>
              <a:t> – </a:t>
            </a:r>
            <a:r>
              <a:rPr lang="hu-HU" sz="1400">
                <a:solidFill>
                  <a:schemeClr val="bg1"/>
                </a:solidFill>
                <a:latin typeface="Calibri" pitchFamily="34" charset="0"/>
              </a:rPr>
              <a:t>1</a:t>
            </a:r>
            <a:r>
              <a:rPr lang="en-US" sz="1400">
                <a:solidFill>
                  <a:schemeClr val="bg1"/>
                </a:solidFill>
                <a:latin typeface="Calibri" pitchFamily="34" charset="0"/>
              </a:rPr>
              <a:t>8</a:t>
            </a:r>
            <a:r>
              <a:rPr lang="hu-HU" sz="1400">
                <a:solidFill>
                  <a:schemeClr val="bg1"/>
                </a:solidFill>
                <a:latin typeface="Calibri" pitchFamily="34" charset="0"/>
              </a:rPr>
              <a:t>-</a:t>
            </a:r>
            <a:r>
              <a:rPr lang="en-US" sz="1400">
                <a:solidFill>
                  <a:schemeClr val="bg1"/>
                </a:solidFill>
                <a:latin typeface="Calibri" pitchFamily="34" charset="0"/>
              </a:rPr>
              <a:t>29</a:t>
            </a:r>
            <a:r>
              <a:rPr lang="hu-HU" sz="1400">
                <a:solidFill>
                  <a:schemeClr val="bg1"/>
                </a:solidFill>
                <a:latin typeface="Calibri" pitchFamily="34" charset="0"/>
              </a:rPr>
              <a:t> </a:t>
            </a:r>
            <a:r>
              <a:rPr lang="en-US" sz="1400">
                <a:solidFill>
                  <a:schemeClr val="bg1"/>
                </a:solidFill>
                <a:latin typeface="Calibri" pitchFamily="34" charset="0"/>
              </a:rPr>
              <a:t>June</a:t>
            </a:r>
            <a:r>
              <a:rPr lang="hu-HU" sz="1400">
                <a:solidFill>
                  <a:schemeClr val="bg1"/>
                </a:solidFill>
                <a:latin typeface="Calibri" pitchFamily="34" charset="0"/>
              </a:rPr>
              <a:t> </a:t>
            </a:r>
            <a:r>
              <a:rPr lang="en-US" sz="1400">
                <a:solidFill>
                  <a:schemeClr val="bg1"/>
                </a:solidFill>
                <a:latin typeface="Calibri" pitchFamily="34" charset="0"/>
              </a:rPr>
              <a:t>201</a:t>
            </a:r>
            <a:r>
              <a:rPr lang="hu-HU" sz="1400">
                <a:solidFill>
                  <a:schemeClr val="bg1"/>
                </a:solidFill>
                <a:latin typeface="Calibri" pitchFamily="34" charset="0"/>
              </a:rPr>
              <a:t>8</a:t>
            </a:r>
          </a:p>
        </p:txBody>
      </p:sp>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6"/>
          <p:cNvSpPr>
            <a:spLocks noGrp="1" noChangeArrowheads="1"/>
          </p:cNvSpPr>
          <p:nvPr>
            <p:ph type="ftr" sz="quarter" idx="10"/>
          </p:nvPr>
        </p:nvSpPr>
        <p:spPr>
          <a:ln/>
        </p:spPr>
        <p:txBody>
          <a:bodyPr/>
          <a:lstStyle>
            <a:lvl1pPr>
              <a:defRPr/>
            </a:lvl1pPr>
          </a:lstStyle>
          <a:p>
            <a:pPr>
              <a:defRPr/>
            </a:pPr>
            <a:r>
              <a:rPr lang="en-US"/>
              <a:t>Module XIX  Radioactive Waste Management </a:t>
            </a:r>
          </a:p>
        </p:txBody>
      </p:sp>
      <p:sp>
        <p:nvSpPr>
          <p:cNvPr id="5" name="Rectangle 7"/>
          <p:cNvSpPr>
            <a:spLocks noGrp="1" noChangeArrowheads="1"/>
          </p:cNvSpPr>
          <p:nvPr>
            <p:ph type="sldNum" sz="quarter" idx="11"/>
          </p:nvPr>
        </p:nvSpPr>
        <p:spPr>
          <a:ln/>
        </p:spPr>
        <p:txBody>
          <a:bodyPr/>
          <a:lstStyle>
            <a:lvl1pPr>
              <a:defRPr/>
            </a:lvl1pPr>
          </a:lstStyle>
          <a:p>
            <a:pPr>
              <a:defRPr/>
            </a:pPr>
            <a:fld id="{1649CAB0-A6C3-4F7D-BFC4-F7200068D03D}"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6"/>
          <p:cNvSpPr>
            <a:spLocks noGrp="1" noChangeArrowheads="1"/>
          </p:cNvSpPr>
          <p:nvPr>
            <p:ph type="ftr" sz="quarter" idx="10"/>
          </p:nvPr>
        </p:nvSpPr>
        <p:spPr>
          <a:ln/>
        </p:spPr>
        <p:txBody>
          <a:bodyPr/>
          <a:lstStyle>
            <a:lvl1pPr>
              <a:defRPr/>
            </a:lvl1pPr>
          </a:lstStyle>
          <a:p>
            <a:pPr>
              <a:defRPr/>
            </a:pPr>
            <a:r>
              <a:rPr lang="en-US"/>
              <a:t>Module XIX  Radioactive Waste Management </a:t>
            </a:r>
          </a:p>
        </p:txBody>
      </p:sp>
      <p:sp>
        <p:nvSpPr>
          <p:cNvPr id="6" name="Rectangle 7"/>
          <p:cNvSpPr>
            <a:spLocks noGrp="1" noChangeArrowheads="1"/>
          </p:cNvSpPr>
          <p:nvPr>
            <p:ph type="sldNum" sz="quarter" idx="11"/>
          </p:nvPr>
        </p:nvSpPr>
        <p:spPr>
          <a:ln/>
        </p:spPr>
        <p:txBody>
          <a:bodyPr/>
          <a:lstStyle>
            <a:lvl1pPr>
              <a:defRPr/>
            </a:lvl1pPr>
          </a:lstStyle>
          <a:p>
            <a:pPr>
              <a:defRPr/>
            </a:pPr>
            <a:fld id="{B507D817-A6CC-4907-8B2C-0CAC2CFE4B21}"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Rectangle 6"/>
          <p:cNvSpPr>
            <a:spLocks noGrp="1" noChangeArrowheads="1"/>
          </p:cNvSpPr>
          <p:nvPr>
            <p:ph type="ftr" sz="quarter" idx="10"/>
          </p:nvPr>
        </p:nvSpPr>
        <p:spPr>
          <a:ln/>
        </p:spPr>
        <p:txBody>
          <a:bodyPr/>
          <a:lstStyle>
            <a:lvl1pPr>
              <a:defRPr/>
            </a:lvl1pPr>
          </a:lstStyle>
          <a:p>
            <a:pPr>
              <a:defRPr/>
            </a:pPr>
            <a:r>
              <a:rPr lang="en-US"/>
              <a:t>Module XIX  Radioactive Waste Management </a:t>
            </a:r>
          </a:p>
        </p:txBody>
      </p:sp>
      <p:sp>
        <p:nvSpPr>
          <p:cNvPr id="8" name="Rectangle 7"/>
          <p:cNvSpPr>
            <a:spLocks noGrp="1" noChangeArrowheads="1"/>
          </p:cNvSpPr>
          <p:nvPr>
            <p:ph type="sldNum" sz="quarter" idx="11"/>
          </p:nvPr>
        </p:nvSpPr>
        <p:spPr>
          <a:ln/>
        </p:spPr>
        <p:txBody>
          <a:bodyPr/>
          <a:lstStyle>
            <a:lvl1pPr>
              <a:defRPr/>
            </a:lvl1pPr>
          </a:lstStyle>
          <a:p>
            <a:pPr>
              <a:defRPr/>
            </a:pPr>
            <a:fld id="{1B653C47-D73B-4FA7-9A3E-F0C37157792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6"/>
          <p:cNvSpPr>
            <a:spLocks noGrp="1" noChangeArrowheads="1"/>
          </p:cNvSpPr>
          <p:nvPr>
            <p:ph type="ftr" sz="quarter" idx="10"/>
          </p:nvPr>
        </p:nvSpPr>
        <p:spPr>
          <a:ln/>
        </p:spPr>
        <p:txBody>
          <a:bodyPr/>
          <a:lstStyle>
            <a:lvl1pPr>
              <a:defRPr/>
            </a:lvl1pPr>
          </a:lstStyle>
          <a:p>
            <a:pPr>
              <a:defRPr/>
            </a:pPr>
            <a:r>
              <a:rPr lang="en-US"/>
              <a:t>Module XIX  Radioactive Waste Management </a:t>
            </a:r>
          </a:p>
        </p:txBody>
      </p:sp>
      <p:sp>
        <p:nvSpPr>
          <p:cNvPr id="4" name="Rectangle 7"/>
          <p:cNvSpPr>
            <a:spLocks noGrp="1" noChangeArrowheads="1"/>
          </p:cNvSpPr>
          <p:nvPr>
            <p:ph type="sldNum" sz="quarter" idx="11"/>
          </p:nvPr>
        </p:nvSpPr>
        <p:spPr>
          <a:ln/>
        </p:spPr>
        <p:txBody>
          <a:bodyPr/>
          <a:lstStyle>
            <a:lvl1pPr>
              <a:defRPr/>
            </a:lvl1pPr>
          </a:lstStyle>
          <a:p>
            <a:pPr>
              <a:defRPr/>
            </a:pPr>
            <a:fld id="{757FB431-068C-4098-BD38-0735506642C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pPr>
              <a:defRPr/>
            </a:pPr>
            <a:r>
              <a:rPr lang="en-US"/>
              <a:t>Module XIX  Radioactive Waste Management </a:t>
            </a:r>
          </a:p>
        </p:txBody>
      </p:sp>
      <p:sp>
        <p:nvSpPr>
          <p:cNvPr id="3" name="Rectangle 7"/>
          <p:cNvSpPr>
            <a:spLocks noGrp="1" noChangeArrowheads="1"/>
          </p:cNvSpPr>
          <p:nvPr>
            <p:ph type="sldNum" sz="quarter" idx="11"/>
          </p:nvPr>
        </p:nvSpPr>
        <p:spPr>
          <a:ln/>
        </p:spPr>
        <p:txBody>
          <a:bodyPr/>
          <a:lstStyle>
            <a:lvl1pPr>
              <a:defRPr/>
            </a:lvl1pPr>
          </a:lstStyle>
          <a:p>
            <a:pPr>
              <a:defRPr/>
            </a:pPr>
            <a:fld id="{FD448E7E-503B-4488-8DEF-B1937615988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pPr>
              <a:defRPr/>
            </a:pPr>
            <a:r>
              <a:rPr lang="en-US"/>
              <a:t>Module XIX  Radioactive Waste Management </a:t>
            </a:r>
          </a:p>
        </p:txBody>
      </p:sp>
      <p:sp>
        <p:nvSpPr>
          <p:cNvPr id="3" name="Rectangle 7"/>
          <p:cNvSpPr>
            <a:spLocks noGrp="1" noChangeArrowheads="1"/>
          </p:cNvSpPr>
          <p:nvPr>
            <p:ph type="sldNum" sz="quarter" idx="11"/>
          </p:nvPr>
        </p:nvSpPr>
        <p:spPr>
          <a:ln/>
        </p:spPr>
        <p:txBody>
          <a:bodyPr/>
          <a:lstStyle>
            <a:lvl1pPr>
              <a:defRPr/>
            </a:lvl1pPr>
          </a:lstStyle>
          <a:p>
            <a:pPr>
              <a:defRPr/>
            </a:pPr>
            <a:fld id="{8526F604-280E-4080-BB22-9FCED71761B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0" y="5300663"/>
            <a:ext cx="6902450" cy="1557337"/>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anchor="ctr"/>
          <a:lstStyle/>
          <a:p>
            <a:pPr algn="ctr" fontAlgn="auto">
              <a:spcBef>
                <a:spcPts val="0"/>
              </a:spcBef>
              <a:spcAft>
                <a:spcPts val="0"/>
              </a:spcAft>
              <a:defRPr/>
            </a:pPr>
            <a:endParaRPr lang="en-GB" sz="1800"/>
          </a:p>
        </p:txBody>
      </p:sp>
      <p:sp>
        <p:nvSpPr>
          <p:cNvPr id="11" name="Rectangle 10"/>
          <p:cNvSpPr/>
          <p:nvPr userDrawn="1"/>
        </p:nvSpPr>
        <p:spPr>
          <a:xfrm>
            <a:off x="0" y="0"/>
            <a:ext cx="9906000" cy="2133600"/>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anchor="ctr"/>
          <a:lstStyle/>
          <a:p>
            <a:pPr algn="ctr" fontAlgn="auto">
              <a:spcBef>
                <a:spcPts val="0"/>
              </a:spcBef>
              <a:spcAft>
                <a:spcPts val="0"/>
              </a:spcAft>
              <a:defRPr/>
            </a:pPr>
            <a:endParaRPr lang="en-GB" sz="1800"/>
          </a:p>
        </p:txBody>
      </p:sp>
      <p:sp>
        <p:nvSpPr>
          <p:cNvPr id="9" name="Rectangle 6"/>
          <p:cNvSpPr>
            <a:spLocks noGrp="1" noChangeArrowheads="1"/>
          </p:cNvSpPr>
          <p:nvPr>
            <p:ph type="ftr" sz="quarter" idx="3"/>
          </p:nvPr>
        </p:nvSpPr>
        <p:spPr bwMode="white">
          <a:xfrm>
            <a:off x="1800225" y="6480175"/>
            <a:ext cx="4859338" cy="252413"/>
          </a:xfrm>
          <a:prstGeom prst="rect">
            <a:avLst/>
          </a:prstGeom>
          <a:noFill/>
          <a:ln>
            <a:noFill/>
          </a:ln>
          <a:effectLst/>
          <a:extLst>
            <a:ext uri="{909E8E84-426E-40DD-AFC4-6F175D3DCCD1}"/>
            <a:ext uri="{91240B29-F687-4F45-9708-019B960494DF}"/>
            <a:ext uri="{AF507438-7753-43E0-B8FC-AC1667EBCBE1}"/>
          </a:extLst>
        </p:spPr>
        <p:txBody>
          <a:bodyPr vert="horz" wrap="square" lIns="72000" tIns="36000" rIns="0" bIns="0" numCol="1" anchor="ctr" anchorCtr="0" compatLnSpc="1">
            <a:prstTxWarp prst="textNoShape">
              <a:avLst/>
            </a:prstTxWarp>
          </a:bodyPr>
          <a:lstStyle>
            <a:lvl1pPr>
              <a:defRPr sz="1200">
                <a:solidFill>
                  <a:schemeClr val="tx2"/>
                </a:solidFill>
                <a:latin typeface="Calibri" pitchFamily="34" charset="0"/>
              </a:defRPr>
            </a:lvl1pPr>
          </a:lstStyle>
          <a:p>
            <a:pPr>
              <a:defRPr/>
            </a:pPr>
            <a:r>
              <a:rPr lang="en-US"/>
              <a:t>Module XIX  Radioactive Waste Management </a:t>
            </a:r>
          </a:p>
        </p:txBody>
      </p:sp>
      <p:sp>
        <p:nvSpPr>
          <p:cNvPr id="10" name="Rectangle 7"/>
          <p:cNvSpPr>
            <a:spLocks noGrp="1" noChangeArrowheads="1"/>
          </p:cNvSpPr>
          <p:nvPr>
            <p:ph type="sldNum" sz="quarter" idx="4"/>
          </p:nvPr>
        </p:nvSpPr>
        <p:spPr bwMode="white">
          <a:xfrm>
            <a:off x="9180513" y="6480175"/>
            <a:ext cx="539750" cy="252413"/>
          </a:xfrm>
          <a:prstGeom prst="rect">
            <a:avLst/>
          </a:prstGeom>
          <a:noFill/>
          <a:ln>
            <a:noFill/>
          </a:ln>
          <a:effectLst/>
          <a:extLst>
            <a:ext uri="{909E8E84-426E-40DD-AFC4-6F175D3DCCD1}"/>
            <a:ext uri="{91240B29-F687-4F45-9708-019B960494DF}"/>
            <a:ext uri="{AF507438-7753-43E0-B8FC-AC1667EBCBE1}"/>
          </a:extLst>
        </p:spPr>
        <p:txBody>
          <a:bodyPr vert="horz" wrap="square" lIns="72000" tIns="36000" rIns="0" bIns="0" numCol="1" anchor="ctr" anchorCtr="0" compatLnSpc="1">
            <a:prstTxWarp prst="textNoShape">
              <a:avLst/>
            </a:prstTxWarp>
          </a:bodyPr>
          <a:lstStyle>
            <a:lvl1pPr algn="r" fontAlgn="auto">
              <a:spcBef>
                <a:spcPts val="0"/>
              </a:spcBef>
              <a:spcAft>
                <a:spcPts val="0"/>
              </a:spcAft>
              <a:defRPr sz="1200">
                <a:solidFill>
                  <a:schemeClr val="tx2"/>
                </a:solidFill>
                <a:latin typeface="Calibri" panose="020F0502020204030204" pitchFamily="34" charset="0"/>
              </a:defRPr>
            </a:lvl1pPr>
          </a:lstStyle>
          <a:p>
            <a:pPr>
              <a:defRPr/>
            </a:pPr>
            <a:fld id="{26D85C0C-9F81-4643-B87C-46D7862E931F}" type="slidenum">
              <a:rPr lang="en-US"/>
              <a:pPr>
                <a:defRPr/>
              </a:pPr>
              <a:t>‹#›</a:t>
            </a:fld>
            <a:endParaRPr lang="en-US" dirty="0"/>
          </a:p>
        </p:txBody>
      </p:sp>
      <p:sp>
        <p:nvSpPr>
          <p:cNvPr id="1030" name="Title Placeholder 1"/>
          <p:cNvSpPr>
            <a:spLocks noGrp="1"/>
          </p:cNvSpPr>
          <p:nvPr>
            <p:ph type="title"/>
          </p:nvPr>
        </p:nvSpPr>
        <p:spPr bwMode="auto">
          <a:xfrm>
            <a:off x="179388" y="179388"/>
            <a:ext cx="9001125" cy="900112"/>
          </a:xfrm>
          <a:prstGeom prst="rect">
            <a:avLst/>
          </a:prstGeom>
          <a:noFill/>
          <a:ln w="9525">
            <a:noFill/>
            <a:miter lim="800000"/>
            <a:headEnd/>
            <a:tailEnd/>
          </a:ln>
        </p:spPr>
        <p:txBody>
          <a:bodyPr vert="horz" wrap="square" lIns="72000" tIns="36000" rIns="0" bIns="0" numCol="1" anchor="ctr" anchorCtr="0" compatLnSpc="1">
            <a:prstTxWarp prst="textNoShape">
              <a:avLst/>
            </a:prstTxWarp>
          </a:bodyPr>
          <a:lstStyle/>
          <a:p>
            <a:pPr lvl="0"/>
            <a:r>
              <a:rPr lang="en-US" smtClean="0"/>
              <a:t>Click to edit Master title style</a:t>
            </a:r>
            <a:endParaRPr lang="en-GB" smtClean="0"/>
          </a:p>
        </p:txBody>
      </p:sp>
      <p:sp>
        <p:nvSpPr>
          <p:cNvPr id="1031" name="Text Placeholder 2"/>
          <p:cNvSpPr>
            <a:spLocks noGrp="1"/>
          </p:cNvSpPr>
          <p:nvPr>
            <p:ph type="body" idx="1"/>
          </p:nvPr>
        </p:nvSpPr>
        <p:spPr bwMode="auto">
          <a:xfrm>
            <a:off x="179388" y="1260475"/>
            <a:ext cx="9540875" cy="5219700"/>
          </a:xfrm>
          <a:prstGeom prst="rect">
            <a:avLst/>
          </a:prstGeom>
          <a:noFill/>
          <a:ln w="9525">
            <a:noFill/>
            <a:miter lim="800000"/>
            <a:headEnd/>
            <a:tailEnd/>
          </a:ln>
        </p:spPr>
        <p:txBody>
          <a:bodyPr vert="horz" wrap="square" lIns="72000" tIns="3600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pic>
        <p:nvPicPr>
          <p:cNvPr id="1032" name="Picture 3"/>
          <p:cNvPicPr>
            <a:picLocks noChangeAspect="1" noChangeArrowheads="1"/>
          </p:cNvPicPr>
          <p:nvPr userDrawn="1"/>
        </p:nvPicPr>
        <p:blipFill>
          <a:blip r:embed="rId9"/>
          <a:srcRect/>
          <a:stretch>
            <a:fillRect/>
          </a:stretch>
        </p:blipFill>
        <p:spPr bwMode="auto">
          <a:xfrm>
            <a:off x="9402763" y="179388"/>
            <a:ext cx="463550" cy="5651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6" r:id="rId1"/>
    <p:sldLayoutId id="2147483655" r:id="rId2"/>
    <p:sldLayoutId id="2147483654" r:id="rId3"/>
    <p:sldLayoutId id="2147483653" r:id="rId4"/>
    <p:sldLayoutId id="2147483652" r:id="rId5"/>
    <p:sldLayoutId id="2147483651" r:id="rId6"/>
    <p:sldLayoutId id="2147483650" r:id="rId7"/>
  </p:sldLayoutIdLst>
  <p:timing>
    <p:tnLst>
      <p:par>
        <p:cTn id="1" dur="indefinite" restart="never" nodeType="tmRoot"/>
      </p:par>
    </p:tnLst>
  </p:timing>
  <p:hf hdr="0"/>
  <p:txStyles>
    <p:titleStyle>
      <a:lvl1pPr algn="l" rtl="0" eaLnBrk="0" fontAlgn="base" hangingPunct="0">
        <a:spcBef>
          <a:spcPct val="0"/>
        </a:spcBef>
        <a:spcAft>
          <a:spcPct val="0"/>
        </a:spcAft>
        <a:defRPr sz="3600" b="1" kern="12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600" b="1">
          <a:solidFill>
            <a:schemeClr val="tx2"/>
          </a:solidFill>
          <a:latin typeface="Calibri" pitchFamily="34" charset="0"/>
        </a:defRPr>
      </a:lvl2pPr>
      <a:lvl3pPr algn="l" rtl="0" eaLnBrk="0" fontAlgn="base" hangingPunct="0">
        <a:spcBef>
          <a:spcPct val="0"/>
        </a:spcBef>
        <a:spcAft>
          <a:spcPct val="0"/>
        </a:spcAft>
        <a:defRPr sz="3600" b="1">
          <a:solidFill>
            <a:schemeClr val="tx2"/>
          </a:solidFill>
          <a:latin typeface="Calibri" pitchFamily="34" charset="0"/>
        </a:defRPr>
      </a:lvl3pPr>
      <a:lvl4pPr algn="l" rtl="0" eaLnBrk="0" fontAlgn="base" hangingPunct="0">
        <a:spcBef>
          <a:spcPct val="0"/>
        </a:spcBef>
        <a:spcAft>
          <a:spcPct val="0"/>
        </a:spcAft>
        <a:defRPr sz="3600" b="1">
          <a:solidFill>
            <a:schemeClr val="tx2"/>
          </a:solidFill>
          <a:latin typeface="Calibri" pitchFamily="34" charset="0"/>
        </a:defRPr>
      </a:lvl4pPr>
      <a:lvl5pPr algn="l" rtl="0" eaLnBrk="0" fontAlgn="base" hangingPunct="0">
        <a:spcBef>
          <a:spcPct val="0"/>
        </a:spcBef>
        <a:spcAft>
          <a:spcPct val="0"/>
        </a:spcAft>
        <a:defRPr sz="3600" b="1">
          <a:solidFill>
            <a:schemeClr val="tx2"/>
          </a:solidFill>
          <a:latin typeface="Calibri" pitchFamily="34" charset="0"/>
        </a:defRPr>
      </a:lvl5pPr>
      <a:lvl6pPr marL="457200" algn="l" rtl="0" fontAlgn="base">
        <a:spcBef>
          <a:spcPct val="0"/>
        </a:spcBef>
        <a:spcAft>
          <a:spcPct val="0"/>
        </a:spcAft>
        <a:defRPr sz="3600" b="1">
          <a:solidFill>
            <a:schemeClr val="tx2"/>
          </a:solidFill>
          <a:latin typeface="Calibri" pitchFamily="34" charset="0"/>
        </a:defRPr>
      </a:lvl6pPr>
      <a:lvl7pPr marL="914400" algn="l" rtl="0" fontAlgn="base">
        <a:spcBef>
          <a:spcPct val="0"/>
        </a:spcBef>
        <a:spcAft>
          <a:spcPct val="0"/>
        </a:spcAft>
        <a:defRPr sz="3600" b="1">
          <a:solidFill>
            <a:schemeClr val="tx2"/>
          </a:solidFill>
          <a:latin typeface="Calibri" pitchFamily="34" charset="0"/>
        </a:defRPr>
      </a:lvl7pPr>
      <a:lvl8pPr marL="1371600" algn="l" rtl="0" fontAlgn="base">
        <a:spcBef>
          <a:spcPct val="0"/>
        </a:spcBef>
        <a:spcAft>
          <a:spcPct val="0"/>
        </a:spcAft>
        <a:defRPr sz="3600" b="1">
          <a:solidFill>
            <a:schemeClr val="tx2"/>
          </a:solidFill>
          <a:latin typeface="Calibri" pitchFamily="34" charset="0"/>
        </a:defRPr>
      </a:lvl8pPr>
      <a:lvl9pPr marL="1828800" algn="l" rtl="0" fontAlgn="base">
        <a:spcBef>
          <a:spcPct val="0"/>
        </a:spcBef>
        <a:spcAft>
          <a:spcPct val="0"/>
        </a:spcAft>
        <a:defRPr sz="3600" b="1">
          <a:solidFill>
            <a:schemeClr val="tx2"/>
          </a:solidFill>
          <a:latin typeface="Calibri" pitchFamily="34" charset="0"/>
        </a:defRPr>
      </a:lvl9pPr>
    </p:titleStyle>
    <p:bodyStyle>
      <a:lvl1pPr marL="358775" indent="-358775" algn="l" defTabSz="898525" rtl="0" eaLnBrk="0" fontAlgn="base" hangingPunct="0">
        <a:spcBef>
          <a:spcPts val="600"/>
        </a:spcBef>
        <a:spcAft>
          <a:spcPct val="0"/>
        </a:spcAft>
        <a:buFont typeface="Arial" charset="0"/>
        <a:buChar char="•"/>
        <a:defRPr sz="3200" kern="1200">
          <a:solidFill>
            <a:srgbClr val="000000"/>
          </a:solidFill>
          <a:latin typeface="Calibri" panose="020F0502020204030204" pitchFamily="34" charset="0"/>
          <a:ea typeface="+mn-ea"/>
          <a:cs typeface="+mn-cs"/>
        </a:defRPr>
      </a:lvl1pPr>
      <a:lvl2pPr marL="719138" indent="-287338" algn="l" rtl="0" eaLnBrk="0" fontAlgn="base" hangingPunct="0">
        <a:spcBef>
          <a:spcPts val="600"/>
        </a:spcBef>
        <a:spcAft>
          <a:spcPct val="0"/>
        </a:spcAft>
        <a:buFont typeface="Arial" charset="0"/>
        <a:buChar char="–"/>
        <a:defRPr sz="2800" kern="1200">
          <a:solidFill>
            <a:srgbClr val="000000"/>
          </a:solidFill>
          <a:latin typeface="Calibri" panose="020F0502020204030204" pitchFamily="34" charset="0"/>
          <a:ea typeface="+mn-ea"/>
          <a:cs typeface="+mn-cs"/>
        </a:defRPr>
      </a:lvl2pPr>
      <a:lvl3pPr marL="1079500" indent="-215900" algn="l" rtl="0" eaLnBrk="0" fontAlgn="base" hangingPunct="0">
        <a:spcBef>
          <a:spcPts val="600"/>
        </a:spcBef>
        <a:spcAft>
          <a:spcPct val="0"/>
        </a:spcAft>
        <a:buFont typeface="Arial" charset="0"/>
        <a:buChar char="•"/>
        <a:defRPr sz="2400" kern="1200">
          <a:solidFill>
            <a:srgbClr val="000000"/>
          </a:solidFill>
          <a:latin typeface="Calibri" panose="020F0502020204030204" pitchFamily="34" charset="0"/>
          <a:ea typeface="+mn-ea"/>
          <a:cs typeface="+mn-cs"/>
        </a:defRPr>
      </a:lvl3pPr>
      <a:lvl4pPr marL="1582738" indent="-215900" algn="l" rtl="0" eaLnBrk="0" fontAlgn="base" hangingPunct="0">
        <a:spcBef>
          <a:spcPts val="600"/>
        </a:spcBef>
        <a:spcAft>
          <a:spcPct val="0"/>
        </a:spcAft>
        <a:buFont typeface="Arial" charset="0"/>
        <a:buChar char="–"/>
        <a:defRPr sz="2400" kern="1200">
          <a:solidFill>
            <a:srgbClr val="000000"/>
          </a:solidFill>
          <a:latin typeface="Calibri" panose="020F0502020204030204" pitchFamily="34" charset="0"/>
          <a:ea typeface="+mn-ea"/>
          <a:cs typeface="+mn-cs"/>
        </a:defRPr>
      </a:lvl4pPr>
      <a:lvl5pPr marL="1979613" indent="-215900" algn="l" rtl="0" eaLnBrk="0" fontAlgn="base" hangingPunct="0">
        <a:spcBef>
          <a:spcPts val="600"/>
        </a:spcBef>
        <a:spcAft>
          <a:spcPct val="0"/>
        </a:spcAft>
        <a:buFont typeface="Arial"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hyperlink" Target="http://www.world-nuclear.org/info/Nuclear-Fuel-Cycle/Nuclear-Wastes/Appendices/Radioactive-Waste-Management-Appendix-2--Storage-and-Disposal-Options/" TargetMode="External"/><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hyperlink" Target="http://www.world-nuclear.org/info/Nuclear-Fuel-Cycle/Nuclear-Wastes/Appendices/Radioactive-Waste-Management-Appendix-2--Storage-and-Disposal-Options/" TargetMode="Externa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ctrTitle"/>
          </p:nvPr>
        </p:nvSpPr>
        <p:spPr>
          <a:xfrm>
            <a:off x="350838" y="1773238"/>
            <a:ext cx="9282112" cy="1079500"/>
          </a:xfrm>
        </p:spPr>
        <p:txBody>
          <a:bodyPr/>
          <a:lstStyle/>
          <a:p>
            <a:pPr eaLnBrk="1" hangingPunct="1"/>
            <a:r>
              <a:rPr lang="en-GB" smtClean="0"/>
              <a:t>Module XIX</a:t>
            </a:r>
            <a:r>
              <a:rPr lang="uk-UA" smtClean="0"/>
              <a:t>   -  </a:t>
            </a:r>
            <a:r>
              <a:rPr lang="en-US" smtClean="0"/>
              <a:t>Radioactive </a:t>
            </a:r>
            <a:r>
              <a:rPr lang="en-GB" smtClean="0"/>
              <a:t>Waste Management</a:t>
            </a:r>
            <a:r>
              <a:rPr lang="hu-HU" smtClean="0"/>
              <a:t> </a:t>
            </a:r>
            <a:endParaRPr lang="en-GB" smtClean="0"/>
          </a:p>
        </p:txBody>
      </p:sp>
      <p:sp>
        <p:nvSpPr>
          <p:cNvPr id="11266" name="Subtitle 2"/>
          <p:cNvSpPr>
            <a:spLocks noGrp="1"/>
          </p:cNvSpPr>
          <p:nvPr>
            <p:ph type="subTitle" idx="1"/>
          </p:nvPr>
        </p:nvSpPr>
        <p:spPr>
          <a:xfrm>
            <a:off x="350838" y="3573463"/>
            <a:ext cx="9282112" cy="1608137"/>
          </a:xfrm>
        </p:spPr>
        <p:txBody>
          <a:bodyPr/>
          <a:lstStyle/>
          <a:p>
            <a:pPr eaLnBrk="1" hangingPunct="1"/>
            <a:r>
              <a:rPr lang="en-US" smtClean="0">
                <a:solidFill>
                  <a:srgbClr val="99CCFF"/>
                </a:solidFill>
              </a:rPr>
              <a:t>Iurii Iesypenko</a:t>
            </a:r>
            <a:endParaRPr lang="hu-HU" smtClean="0">
              <a:solidFill>
                <a:srgbClr val="99CCFF"/>
              </a:solidFill>
            </a:endParaRPr>
          </a:p>
          <a:p>
            <a:pPr eaLnBrk="1" hangingPunct="1"/>
            <a:r>
              <a:rPr lang="en-US" smtClean="0">
                <a:solidFill>
                  <a:srgbClr val="99CCFF"/>
                </a:solidFill>
              </a:rPr>
              <a:t>State Nuclear Regulatory inspectorate of Ukraine</a:t>
            </a:r>
            <a:endParaRPr lang="hu-HU" smtClean="0">
              <a:solidFill>
                <a:srgbClr val="99CCFF"/>
              </a:solidFill>
            </a:endParaRPr>
          </a:p>
          <a:p>
            <a:pPr eaLnBrk="1" hangingPunct="1"/>
            <a:r>
              <a:rPr lang="hu-HU" smtClean="0">
                <a:solidFill>
                  <a:srgbClr val="99CCFF"/>
                </a:solidFill>
              </a:rPr>
              <a:t>yesypenko@inspect.snrc.gov.ua</a:t>
            </a:r>
            <a:endParaRPr lang="en-GB" smtClean="0">
              <a:solidFill>
                <a:srgbClr val="99CC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2662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ED6E61D-8000-4CB1-8F68-732D026E4B4D}" type="slidenum">
              <a:rPr lang="en-US" smtClean="0"/>
              <a:pPr fontAlgn="base">
                <a:spcBef>
                  <a:spcPct val="0"/>
                </a:spcBef>
                <a:spcAft>
                  <a:spcPct val="0"/>
                </a:spcAft>
              </a:pPr>
              <a:t>10</a:t>
            </a:fld>
            <a:endParaRPr lang="en-US" smtClean="0"/>
          </a:p>
        </p:txBody>
      </p:sp>
      <p:sp>
        <p:nvSpPr>
          <p:cNvPr id="26627" name="Title 1"/>
          <p:cNvSpPr>
            <a:spLocks noGrp="1"/>
          </p:cNvSpPr>
          <p:nvPr>
            <p:ph type="title" idx="4294967295"/>
          </p:nvPr>
        </p:nvSpPr>
        <p:spPr/>
        <p:txBody>
          <a:bodyPr lIns="91440" tIns="45720" rIns="91440" bIns="45720"/>
          <a:lstStyle/>
          <a:p>
            <a:pPr eaLnBrk="1" hangingPunct="1"/>
            <a:r>
              <a:rPr lang="en-GB" smtClean="0"/>
              <a:t>Responsibilities in the waste management</a:t>
            </a:r>
          </a:p>
        </p:txBody>
      </p:sp>
      <p:sp>
        <p:nvSpPr>
          <p:cNvPr id="26628" name="Content Placeholder 2"/>
          <p:cNvSpPr>
            <a:spLocks noGrp="1"/>
          </p:cNvSpPr>
          <p:nvPr>
            <p:ph idx="4294967295"/>
          </p:nvPr>
        </p:nvSpPr>
        <p:spPr>
          <a:xfrm>
            <a:off x="514350" y="1484313"/>
            <a:ext cx="9158288" cy="4679950"/>
          </a:xfrm>
        </p:spPr>
        <p:txBody>
          <a:bodyPr/>
          <a:lstStyle/>
          <a:p>
            <a:pPr eaLnBrk="1" hangingPunct="1">
              <a:spcAft>
                <a:spcPts val="600"/>
              </a:spcAft>
              <a:buFont typeface="Arial" charset="0"/>
              <a:buNone/>
            </a:pPr>
            <a:r>
              <a:rPr lang="en-GB" sz="2800" b="1" smtClean="0">
                <a:solidFill>
                  <a:srgbClr val="654A15"/>
                </a:solidFill>
              </a:rPr>
              <a:t>Government and Regulatory body are</a:t>
            </a:r>
            <a:r>
              <a:rPr lang="en-GB" sz="2800" smtClean="0"/>
              <a:t> responsible to:</a:t>
            </a:r>
          </a:p>
          <a:p>
            <a:pPr eaLnBrk="1" hangingPunct="1">
              <a:spcAft>
                <a:spcPts val="600"/>
              </a:spcAft>
            </a:pPr>
            <a:r>
              <a:rPr lang="en-GB" sz="2800" smtClean="0"/>
              <a:t>establish and maintain an appropriate governmental, legal and regulatory framework for radioactive waste management.</a:t>
            </a:r>
          </a:p>
          <a:p>
            <a:pPr eaLnBrk="1" hangingPunct="1">
              <a:spcAft>
                <a:spcPts val="600"/>
              </a:spcAft>
            </a:pPr>
            <a:r>
              <a:rPr lang="en-GB" sz="2800" smtClean="0"/>
              <a:t>perform the licensing process and inspection activities to ensure that the conditions are met.</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9251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48E3AF32-2C90-42B8-9BF7-24A4425FB14C}" type="slidenum">
              <a:rPr lang="en-US" smtClean="0"/>
              <a:pPr fontAlgn="base">
                <a:spcBef>
                  <a:spcPct val="0"/>
                </a:spcBef>
                <a:spcAft>
                  <a:spcPct val="0"/>
                </a:spcAft>
              </a:pPr>
              <a:t>100</a:t>
            </a:fld>
            <a:endParaRPr lang="en-US" smtClean="0"/>
          </a:p>
        </p:txBody>
      </p:sp>
      <p:sp>
        <p:nvSpPr>
          <p:cNvPr id="192515" name="Title 1"/>
          <p:cNvSpPr>
            <a:spLocks noGrp="1"/>
          </p:cNvSpPr>
          <p:nvPr>
            <p:ph type="title" idx="4294967295"/>
          </p:nvPr>
        </p:nvSpPr>
        <p:spPr/>
        <p:txBody>
          <a:bodyPr lIns="91440" tIns="45720" rIns="91440" bIns="45720"/>
          <a:lstStyle/>
          <a:p>
            <a:pPr eaLnBrk="1" hangingPunct="1"/>
            <a:r>
              <a:rPr lang="en-GB" smtClean="0"/>
              <a:t>Ion Exchange </a:t>
            </a:r>
          </a:p>
        </p:txBody>
      </p:sp>
      <p:sp>
        <p:nvSpPr>
          <p:cNvPr id="192516" name="Content Placeholder 2"/>
          <p:cNvSpPr>
            <a:spLocks noGrp="1"/>
          </p:cNvSpPr>
          <p:nvPr>
            <p:ph idx="4294967295"/>
          </p:nvPr>
        </p:nvSpPr>
        <p:spPr>
          <a:xfrm>
            <a:off x="514350" y="1484313"/>
            <a:ext cx="8883650" cy="1235075"/>
          </a:xfrm>
        </p:spPr>
        <p:txBody>
          <a:bodyPr/>
          <a:lstStyle/>
          <a:p>
            <a:pPr eaLnBrk="1" hangingPunct="1">
              <a:spcAft>
                <a:spcPts val="600"/>
              </a:spcAft>
            </a:pPr>
            <a:r>
              <a:rPr lang="en-GB" sz="2400" smtClean="0"/>
              <a:t>To achieve the removal of </a:t>
            </a:r>
            <a:r>
              <a:rPr lang="en-GB" sz="2400" b="1" smtClean="0">
                <a:solidFill>
                  <a:srgbClr val="654A15"/>
                </a:solidFill>
              </a:rPr>
              <a:t>both</a:t>
            </a:r>
            <a:r>
              <a:rPr lang="en-GB" sz="2400" smtClean="0"/>
              <a:t> positively and negatively charged ions from solution, a </a:t>
            </a:r>
            <a:r>
              <a:rPr lang="en-GB" sz="2400" b="1" smtClean="0">
                <a:solidFill>
                  <a:srgbClr val="654A15"/>
                </a:solidFill>
              </a:rPr>
              <a:t>mixture of cation and anion </a:t>
            </a:r>
            <a:r>
              <a:rPr lang="en-GB" sz="2400" smtClean="0"/>
              <a:t>resins in a mixed bed system is often used.</a:t>
            </a:r>
          </a:p>
          <a:p>
            <a:pPr eaLnBrk="1" hangingPunct="1">
              <a:spcAft>
                <a:spcPts val="600"/>
              </a:spcAft>
            </a:pPr>
            <a:endParaRPr lang="en-GB" sz="2400" smtClean="0"/>
          </a:p>
        </p:txBody>
      </p:sp>
      <p:sp>
        <p:nvSpPr>
          <p:cNvPr id="192517" name="TextBox 4"/>
          <p:cNvSpPr txBox="1">
            <a:spLocks noChangeArrowheads="1"/>
          </p:cNvSpPr>
          <p:nvPr/>
        </p:nvSpPr>
        <p:spPr bwMode="auto">
          <a:xfrm>
            <a:off x="6765925" y="5507038"/>
            <a:ext cx="2243138" cy="1006475"/>
          </a:xfrm>
          <a:prstGeom prst="rect">
            <a:avLst/>
          </a:prstGeom>
          <a:noFill/>
          <a:ln w="9525">
            <a:noFill/>
            <a:miter lim="800000"/>
            <a:headEnd/>
            <a:tailEnd/>
          </a:ln>
        </p:spPr>
        <p:txBody>
          <a:bodyPr>
            <a:spAutoFit/>
          </a:bodyPr>
          <a:lstStyle/>
          <a:p>
            <a:r>
              <a:rPr lang="en-GB" sz="2000">
                <a:solidFill>
                  <a:srgbClr val="003399"/>
                </a:solidFill>
                <a:cs typeface="Arial" charset="0"/>
              </a:rPr>
              <a:t>Ion exchange process.</a:t>
            </a:r>
          </a:p>
          <a:p>
            <a:endParaRPr lang="en-GB" sz="2000">
              <a:solidFill>
                <a:srgbClr val="003399"/>
              </a:solidFill>
              <a:cs typeface="Arial" charset="0"/>
            </a:endParaRPr>
          </a:p>
        </p:txBody>
      </p:sp>
      <p:sp>
        <p:nvSpPr>
          <p:cNvPr id="192518" name="TextBox 5"/>
          <p:cNvSpPr txBox="1">
            <a:spLocks noChangeArrowheads="1"/>
          </p:cNvSpPr>
          <p:nvPr/>
        </p:nvSpPr>
        <p:spPr bwMode="auto">
          <a:xfrm>
            <a:off x="892175" y="5722938"/>
            <a:ext cx="4527550" cy="701675"/>
          </a:xfrm>
          <a:prstGeom prst="rect">
            <a:avLst/>
          </a:prstGeom>
          <a:noFill/>
          <a:ln w="9525">
            <a:noFill/>
            <a:miter lim="800000"/>
            <a:headEnd/>
            <a:tailEnd/>
          </a:ln>
        </p:spPr>
        <p:txBody>
          <a:bodyPr>
            <a:spAutoFit/>
          </a:bodyPr>
          <a:lstStyle/>
          <a:p>
            <a:r>
              <a:rPr lang="en-GB" sz="2000">
                <a:solidFill>
                  <a:srgbClr val="003399"/>
                </a:solidFill>
                <a:cs typeface="Arial" charset="0"/>
              </a:rPr>
              <a:t>Ion Exchange water recycling flow diagram.</a:t>
            </a:r>
          </a:p>
        </p:txBody>
      </p:sp>
      <p:pic>
        <p:nvPicPr>
          <p:cNvPr id="192519" name="Picture 2" descr="http://media.labcompare.com/m/1/Article/18907-fig2.jpg"/>
          <p:cNvPicPr>
            <a:picLocks noChangeAspect="1" noChangeArrowheads="1"/>
          </p:cNvPicPr>
          <p:nvPr/>
        </p:nvPicPr>
        <p:blipFill>
          <a:blip r:embed="rId3"/>
          <a:srcRect/>
          <a:stretch>
            <a:fillRect/>
          </a:stretch>
        </p:blipFill>
        <p:spPr bwMode="auto">
          <a:xfrm>
            <a:off x="6057900" y="2557463"/>
            <a:ext cx="3084513" cy="2713037"/>
          </a:xfrm>
          <a:prstGeom prst="rect">
            <a:avLst/>
          </a:prstGeom>
          <a:noFill/>
          <a:ln w="9525">
            <a:noFill/>
            <a:miter lim="800000"/>
            <a:headEnd/>
            <a:tailEnd/>
          </a:ln>
        </p:spPr>
      </p:pic>
      <p:pic>
        <p:nvPicPr>
          <p:cNvPr id="192520" name="Picture 6" descr="http://2.bp.blogspot.com/-O6MWY8EkNA4/ThJDiKEJ_YI/AAAAAAAAAB0/TmPaRYL0qE4/s1600/ion_exchange.jpg"/>
          <p:cNvPicPr>
            <a:picLocks noChangeAspect="1" noChangeArrowheads="1"/>
          </p:cNvPicPr>
          <p:nvPr/>
        </p:nvPicPr>
        <p:blipFill>
          <a:blip r:embed="rId4"/>
          <a:srcRect/>
          <a:stretch>
            <a:fillRect/>
          </a:stretch>
        </p:blipFill>
        <p:spPr bwMode="auto">
          <a:xfrm>
            <a:off x="657225" y="2592388"/>
            <a:ext cx="4857750" cy="290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9456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A3A4AD26-2355-484B-A8B8-7DE8977FF8B4}" type="slidenum">
              <a:rPr lang="en-US" smtClean="0"/>
              <a:pPr fontAlgn="base">
                <a:spcBef>
                  <a:spcPct val="0"/>
                </a:spcBef>
                <a:spcAft>
                  <a:spcPct val="0"/>
                </a:spcAft>
              </a:pPr>
              <a:t>101</a:t>
            </a:fld>
            <a:endParaRPr lang="en-US" smtClean="0"/>
          </a:p>
        </p:txBody>
      </p:sp>
      <p:sp>
        <p:nvSpPr>
          <p:cNvPr id="194563" name="Title 1"/>
          <p:cNvSpPr>
            <a:spLocks noGrp="1"/>
          </p:cNvSpPr>
          <p:nvPr>
            <p:ph type="title" idx="4294967295"/>
          </p:nvPr>
        </p:nvSpPr>
        <p:spPr/>
        <p:txBody>
          <a:bodyPr lIns="91440" tIns="45720" rIns="91440" bIns="45720"/>
          <a:lstStyle/>
          <a:p>
            <a:pPr eaLnBrk="1" hangingPunct="1"/>
            <a:r>
              <a:rPr lang="en-GB" smtClean="0"/>
              <a:t>Evaporation</a:t>
            </a:r>
          </a:p>
        </p:txBody>
      </p:sp>
      <p:sp>
        <p:nvSpPr>
          <p:cNvPr id="19456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A solution is concentrated via boiling away the solvent, resulting in the reducing of the waste volumes and in reducing of the amount of radioactive nuclides in </a:t>
            </a:r>
            <a:r>
              <a:rPr lang="en-GB" sz="2400" b="1" smtClean="0">
                <a:solidFill>
                  <a:srgbClr val="654A15"/>
                </a:solidFill>
              </a:rPr>
              <a:t>liquid effluents</a:t>
            </a:r>
            <a:r>
              <a:rPr lang="en-GB" sz="2400" smtClean="0"/>
              <a:t>.</a:t>
            </a:r>
          </a:p>
          <a:p>
            <a:pPr eaLnBrk="1" hangingPunct="1">
              <a:spcAft>
                <a:spcPts val="600"/>
              </a:spcAft>
            </a:pPr>
            <a:r>
              <a:rPr lang="en-GB" sz="2400" smtClean="0"/>
              <a:t>For radioactive wastes that require the </a:t>
            </a:r>
            <a:r>
              <a:rPr lang="en-GB" sz="2400" b="1" smtClean="0">
                <a:solidFill>
                  <a:srgbClr val="654A15"/>
                </a:solidFill>
              </a:rPr>
              <a:t>high degree of separation </a:t>
            </a:r>
            <a:r>
              <a:rPr lang="en-GB" sz="2400" smtClean="0"/>
              <a:t>between volatile and nonvolatile components or for wastes that are not amenable to treatment by low-temperature operations.</a:t>
            </a:r>
          </a:p>
          <a:p>
            <a:pPr eaLnBrk="1" hangingPunct="1">
              <a:spcAft>
                <a:spcPts val="600"/>
              </a:spcAft>
            </a:pPr>
            <a:r>
              <a:rPr lang="en-GB" sz="2400" smtClean="0"/>
              <a:t>The elements involved in evaporator design are heat transfer, vapour-liquid separation, volume reduction, and energy utilization:</a:t>
            </a:r>
          </a:p>
          <a:p>
            <a:pPr lvl="1" indent="-358775" eaLnBrk="1" hangingPunct="1">
              <a:spcBef>
                <a:spcPts val="300"/>
              </a:spcBef>
              <a:spcAft>
                <a:spcPts val="300"/>
              </a:spcAft>
            </a:pPr>
            <a:r>
              <a:rPr lang="en-GB" sz="2000" smtClean="0"/>
              <a:t>decontamination of the liquid is important objective and</a:t>
            </a:r>
          </a:p>
          <a:p>
            <a:pPr lvl="1" indent="-358775" eaLnBrk="1" hangingPunct="1">
              <a:spcBef>
                <a:spcPts val="300"/>
              </a:spcBef>
              <a:spcAft>
                <a:spcPts val="300"/>
              </a:spcAft>
            </a:pPr>
            <a:r>
              <a:rPr lang="en-GB" sz="2000" smtClean="0"/>
              <a:t>heating costs and volume reduction are relatively less important.</a:t>
            </a:r>
          </a:p>
          <a:p>
            <a:pPr eaLnBrk="1" hangingPunct="1">
              <a:spcAft>
                <a:spcPts val="600"/>
              </a:spcAft>
            </a:pPr>
            <a:endParaRPr lang="en-GB" sz="2400" smtClean="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9661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86944E77-5B54-44F5-822F-BF5855AE6D15}" type="slidenum">
              <a:rPr lang="en-US" smtClean="0"/>
              <a:pPr fontAlgn="base">
                <a:spcBef>
                  <a:spcPct val="0"/>
                </a:spcBef>
                <a:spcAft>
                  <a:spcPct val="0"/>
                </a:spcAft>
              </a:pPr>
              <a:t>102</a:t>
            </a:fld>
            <a:endParaRPr lang="en-US" smtClean="0"/>
          </a:p>
        </p:txBody>
      </p:sp>
      <p:sp>
        <p:nvSpPr>
          <p:cNvPr id="196611" name="Title 1"/>
          <p:cNvSpPr>
            <a:spLocks noGrp="1"/>
          </p:cNvSpPr>
          <p:nvPr>
            <p:ph type="title" idx="4294967295"/>
          </p:nvPr>
        </p:nvSpPr>
        <p:spPr/>
        <p:txBody>
          <a:bodyPr lIns="91440" tIns="45720" rIns="91440" bIns="45720"/>
          <a:lstStyle/>
          <a:p>
            <a:pPr eaLnBrk="1" hangingPunct="1"/>
            <a:r>
              <a:rPr lang="en-GB" smtClean="0"/>
              <a:t>Evaporation</a:t>
            </a:r>
          </a:p>
        </p:txBody>
      </p:sp>
      <p:sp>
        <p:nvSpPr>
          <p:cNvPr id="196612" name="Content Placeholder 2"/>
          <p:cNvSpPr>
            <a:spLocks noGrp="1"/>
          </p:cNvSpPr>
          <p:nvPr>
            <p:ph idx="4294967295"/>
          </p:nvPr>
        </p:nvSpPr>
        <p:spPr>
          <a:xfrm>
            <a:off x="514350" y="1484313"/>
            <a:ext cx="8883650" cy="1149350"/>
          </a:xfrm>
        </p:spPr>
        <p:txBody>
          <a:bodyPr/>
          <a:lstStyle/>
          <a:p>
            <a:pPr eaLnBrk="1" hangingPunct="1">
              <a:spcAft>
                <a:spcPts val="600"/>
              </a:spcAft>
            </a:pPr>
            <a:r>
              <a:rPr lang="en-GB" sz="2400" smtClean="0"/>
              <a:t>A small amount of entrainment can contaminate the condensed vapour and reduce the decontamination to unsatisfactorily low levels.</a:t>
            </a:r>
          </a:p>
          <a:p>
            <a:pPr eaLnBrk="1" hangingPunct="1">
              <a:spcAft>
                <a:spcPts val="600"/>
              </a:spcAft>
            </a:pPr>
            <a:endParaRPr lang="en-GB" sz="2400" smtClean="0"/>
          </a:p>
        </p:txBody>
      </p:sp>
      <p:sp>
        <p:nvSpPr>
          <p:cNvPr id="196613" name="TextBox 4"/>
          <p:cNvSpPr txBox="1">
            <a:spLocks noChangeArrowheads="1"/>
          </p:cNvSpPr>
          <p:nvPr/>
        </p:nvSpPr>
        <p:spPr bwMode="auto">
          <a:xfrm>
            <a:off x="3013075" y="6162675"/>
            <a:ext cx="4089400" cy="396875"/>
          </a:xfrm>
          <a:prstGeom prst="rect">
            <a:avLst/>
          </a:prstGeom>
          <a:noFill/>
          <a:ln w="9525">
            <a:noFill/>
            <a:miter lim="800000"/>
            <a:headEnd/>
            <a:tailEnd/>
          </a:ln>
        </p:spPr>
        <p:txBody>
          <a:bodyPr>
            <a:spAutoFit/>
          </a:bodyPr>
          <a:lstStyle/>
          <a:p>
            <a:r>
              <a:rPr lang="en-GB" sz="2000">
                <a:solidFill>
                  <a:srgbClr val="003399"/>
                </a:solidFill>
                <a:cs typeface="Arial" charset="0"/>
              </a:rPr>
              <a:t>Bituminization and evaporation</a:t>
            </a:r>
          </a:p>
        </p:txBody>
      </p:sp>
      <p:pic>
        <p:nvPicPr>
          <p:cNvPr id="196614" name="Picture 4" descr="http://www.jaea.go.jp/english/04/ntokai/backend/images/128/pic_128_02.jpg"/>
          <p:cNvPicPr>
            <a:picLocks noChangeAspect="1" noChangeArrowheads="1"/>
          </p:cNvPicPr>
          <p:nvPr/>
        </p:nvPicPr>
        <p:blipFill>
          <a:blip r:embed="rId3"/>
          <a:srcRect/>
          <a:stretch>
            <a:fillRect/>
          </a:stretch>
        </p:blipFill>
        <p:spPr bwMode="auto">
          <a:xfrm>
            <a:off x="1098550" y="2606675"/>
            <a:ext cx="7794625" cy="3433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9865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1C2CE123-D7F0-4547-834A-F7F2BE672819}" type="slidenum">
              <a:rPr lang="en-US" smtClean="0"/>
              <a:pPr fontAlgn="base">
                <a:spcBef>
                  <a:spcPct val="0"/>
                </a:spcBef>
                <a:spcAft>
                  <a:spcPct val="0"/>
                </a:spcAft>
              </a:pPr>
              <a:t>103</a:t>
            </a:fld>
            <a:endParaRPr lang="en-US" smtClean="0"/>
          </a:p>
        </p:txBody>
      </p:sp>
      <p:sp>
        <p:nvSpPr>
          <p:cNvPr id="198659" name="Title 1"/>
          <p:cNvSpPr>
            <a:spLocks noGrp="1"/>
          </p:cNvSpPr>
          <p:nvPr>
            <p:ph type="title" idx="4294967295"/>
          </p:nvPr>
        </p:nvSpPr>
        <p:spPr/>
        <p:txBody>
          <a:bodyPr lIns="91440" tIns="45720" rIns="91440" bIns="45720"/>
          <a:lstStyle/>
          <a:p>
            <a:pPr eaLnBrk="1" hangingPunct="1"/>
            <a:r>
              <a:rPr lang="en-GB" smtClean="0"/>
              <a:t>Membrane separation </a:t>
            </a:r>
          </a:p>
        </p:txBody>
      </p:sp>
      <p:sp>
        <p:nvSpPr>
          <p:cNvPr id="198660"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Differ from one another in the type and configuration of the membrane, the mechanism of trans-membrane transport for various water solution components, the nature of the process driving force:</a:t>
            </a:r>
          </a:p>
          <a:p>
            <a:pPr lvl="1" indent="-358775" eaLnBrk="1" hangingPunct="1">
              <a:spcBef>
                <a:spcPts val="300"/>
              </a:spcBef>
              <a:spcAft>
                <a:spcPts val="300"/>
              </a:spcAft>
            </a:pPr>
            <a:r>
              <a:rPr lang="en-GB" sz="2400" smtClean="0"/>
              <a:t>pressure, </a:t>
            </a:r>
          </a:p>
          <a:p>
            <a:pPr lvl="1" indent="-358775" eaLnBrk="1" hangingPunct="1">
              <a:spcBef>
                <a:spcPts val="300"/>
              </a:spcBef>
              <a:spcAft>
                <a:spcPts val="300"/>
              </a:spcAft>
            </a:pPr>
            <a:r>
              <a:rPr lang="en-GB" sz="2400" smtClean="0"/>
              <a:t>temperature, </a:t>
            </a:r>
          </a:p>
          <a:p>
            <a:pPr lvl="1" indent="-358775" eaLnBrk="1" hangingPunct="1">
              <a:spcBef>
                <a:spcPts val="300"/>
              </a:spcBef>
              <a:spcAft>
                <a:spcPts val="300"/>
              </a:spcAft>
            </a:pPr>
            <a:r>
              <a:rPr lang="en-GB" sz="2400" smtClean="0"/>
              <a:t>electrical potential gradient, etc...</a:t>
            </a:r>
          </a:p>
          <a:p>
            <a:pPr eaLnBrk="1" hangingPunct="1">
              <a:spcAft>
                <a:spcPts val="600"/>
              </a:spcAft>
            </a:pPr>
            <a:r>
              <a:rPr lang="en-GB" sz="2400" smtClean="0"/>
              <a:t>The </a:t>
            </a:r>
            <a:r>
              <a:rPr lang="en-GB" sz="2400" b="1" smtClean="0">
                <a:solidFill>
                  <a:srgbClr val="654A15"/>
                </a:solidFill>
              </a:rPr>
              <a:t>pressure driven separation processes </a:t>
            </a:r>
            <a:r>
              <a:rPr lang="en-GB" sz="2400" smtClean="0"/>
              <a:t>have been preferred by the nuclear industry</a:t>
            </a:r>
            <a:r>
              <a:rPr lang="en-GB" smtClean="0"/>
              <a:t>.</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20070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74C360FD-2EA4-4C7B-A986-DEFFEA0EEA98}" type="slidenum">
              <a:rPr lang="en-US" smtClean="0"/>
              <a:pPr fontAlgn="base">
                <a:spcBef>
                  <a:spcPct val="0"/>
                </a:spcBef>
                <a:spcAft>
                  <a:spcPct val="0"/>
                </a:spcAft>
              </a:pPr>
              <a:t>104</a:t>
            </a:fld>
            <a:endParaRPr lang="en-US" smtClean="0"/>
          </a:p>
        </p:txBody>
      </p:sp>
      <p:sp>
        <p:nvSpPr>
          <p:cNvPr id="200707" name="Title 1"/>
          <p:cNvSpPr>
            <a:spLocks noGrp="1"/>
          </p:cNvSpPr>
          <p:nvPr>
            <p:ph type="title" idx="4294967295"/>
          </p:nvPr>
        </p:nvSpPr>
        <p:spPr/>
        <p:txBody>
          <a:bodyPr lIns="91440" tIns="45720" rIns="91440" bIns="45720"/>
          <a:lstStyle/>
          <a:p>
            <a:pPr eaLnBrk="1" hangingPunct="1"/>
            <a:r>
              <a:rPr lang="en-GB" smtClean="0"/>
              <a:t>Osmosis and reverse osmosis </a:t>
            </a:r>
          </a:p>
        </p:txBody>
      </p:sp>
      <p:sp>
        <p:nvSpPr>
          <p:cNvPr id="200708"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b="1" smtClean="0">
                <a:solidFill>
                  <a:srgbClr val="654A15"/>
                </a:solidFill>
              </a:rPr>
              <a:t>Osmosis </a:t>
            </a:r>
            <a:r>
              <a:rPr lang="en-GB" sz="2800" smtClean="0"/>
              <a:t>− two solutions of different concentrations are separated by a </a:t>
            </a:r>
            <a:r>
              <a:rPr lang="en-GB" sz="2800" b="1" smtClean="0">
                <a:solidFill>
                  <a:srgbClr val="654A15"/>
                </a:solidFill>
              </a:rPr>
              <a:t>semipermeable membrane </a:t>
            </a:r>
            <a:r>
              <a:rPr lang="en-GB" sz="2800" smtClean="0"/>
              <a:t>that allows the solvent to pass through it.</a:t>
            </a:r>
          </a:p>
          <a:p>
            <a:pPr eaLnBrk="1" hangingPunct="1">
              <a:spcAft>
                <a:spcPts val="600"/>
              </a:spcAft>
            </a:pPr>
            <a:r>
              <a:rPr lang="en-GB" sz="2800" smtClean="0"/>
              <a:t>The </a:t>
            </a:r>
            <a:r>
              <a:rPr lang="en-GB" sz="2800" b="1" smtClean="0">
                <a:solidFill>
                  <a:srgbClr val="654A15"/>
                </a:solidFill>
              </a:rPr>
              <a:t>reverse osmosis </a:t>
            </a:r>
            <a:r>
              <a:rPr lang="en-GB" sz="2800" smtClean="0"/>
              <a:t>is separation of dissolved ions and small molecules that contaminate aqueous solutions.</a:t>
            </a:r>
          </a:p>
          <a:p>
            <a:pPr eaLnBrk="1" hangingPunct="1">
              <a:spcAft>
                <a:spcPts val="600"/>
              </a:spcAft>
            </a:pPr>
            <a:r>
              <a:rPr lang="en-GB" sz="2800" smtClean="0"/>
              <a:t>The </a:t>
            </a:r>
            <a:r>
              <a:rPr lang="en-GB" sz="2800" b="1" smtClean="0">
                <a:solidFill>
                  <a:srgbClr val="654A15"/>
                </a:solidFill>
              </a:rPr>
              <a:t>pressure</a:t>
            </a:r>
            <a:r>
              <a:rPr lang="en-GB" sz="2800" smtClean="0"/>
              <a:t> exerted to force the flow of water into the less concentrated solution must exceed the </a:t>
            </a:r>
            <a:r>
              <a:rPr lang="en-GB" sz="2800" b="1" smtClean="0">
                <a:solidFill>
                  <a:srgbClr val="654A15"/>
                </a:solidFill>
              </a:rPr>
              <a:t>osmotic pressure</a:t>
            </a:r>
            <a:r>
              <a:rPr lang="en-GB" sz="2800" smtClean="0"/>
              <a:t> of the feed solution.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20275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D09BDE64-9195-41AC-9FF1-F6A332DA97C8}" type="slidenum">
              <a:rPr lang="en-US" smtClean="0"/>
              <a:pPr fontAlgn="base">
                <a:spcBef>
                  <a:spcPct val="0"/>
                </a:spcBef>
                <a:spcAft>
                  <a:spcPct val="0"/>
                </a:spcAft>
              </a:pPr>
              <a:t>105</a:t>
            </a:fld>
            <a:endParaRPr lang="en-US" smtClean="0"/>
          </a:p>
        </p:txBody>
      </p:sp>
      <p:sp>
        <p:nvSpPr>
          <p:cNvPr id="202755" name="Title 1"/>
          <p:cNvSpPr>
            <a:spLocks noGrp="1"/>
          </p:cNvSpPr>
          <p:nvPr>
            <p:ph type="title" idx="4294967295"/>
          </p:nvPr>
        </p:nvSpPr>
        <p:spPr/>
        <p:txBody>
          <a:bodyPr lIns="91440" tIns="45720" rIns="91440" bIns="45720"/>
          <a:lstStyle/>
          <a:p>
            <a:pPr eaLnBrk="1" hangingPunct="1"/>
            <a:r>
              <a:rPr lang="en-GB" smtClean="0"/>
              <a:t>Polymer fixation</a:t>
            </a:r>
          </a:p>
        </p:txBody>
      </p:sp>
      <p:sp>
        <p:nvSpPr>
          <p:cNvPr id="202756" name="Content Placeholder 2"/>
          <p:cNvSpPr>
            <a:spLocks noGrp="1"/>
          </p:cNvSpPr>
          <p:nvPr>
            <p:ph idx="4294967295"/>
          </p:nvPr>
        </p:nvSpPr>
        <p:spPr>
          <a:xfrm>
            <a:off x="392113" y="896938"/>
            <a:ext cx="8883650" cy="4679950"/>
          </a:xfrm>
        </p:spPr>
        <p:txBody>
          <a:bodyPr/>
          <a:lstStyle/>
          <a:p>
            <a:pPr eaLnBrk="1" hangingPunct="1">
              <a:spcAft>
                <a:spcPts val="600"/>
              </a:spcAft>
            </a:pPr>
            <a:r>
              <a:rPr lang="en-GB" sz="2800" smtClean="0"/>
              <a:t>Applicable to most wet wastes. </a:t>
            </a:r>
          </a:p>
          <a:p>
            <a:pPr eaLnBrk="1" hangingPunct="1">
              <a:spcAft>
                <a:spcPts val="600"/>
              </a:spcAft>
            </a:pPr>
            <a:r>
              <a:rPr lang="en-GB" sz="2800" smtClean="0"/>
              <a:t>Not widely used due to the </a:t>
            </a:r>
            <a:r>
              <a:rPr lang="en-GB" sz="2800" b="1" smtClean="0">
                <a:solidFill>
                  <a:srgbClr val="654A15"/>
                </a:solidFill>
              </a:rPr>
              <a:t>high price </a:t>
            </a:r>
            <a:r>
              <a:rPr lang="en-GB" sz="2800" smtClean="0"/>
              <a:t>of the fixation agent. </a:t>
            </a:r>
          </a:p>
          <a:p>
            <a:pPr eaLnBrk="1" hangingPunct="1">
              <a:spcAft>
                <a:spcPts val="600"/>
              </a:spcAft>
            </a:pPr>
            <a:r>
              <a:rPr lang="en-GB" sz="2800" smtClean="0"/>
              <a:t>Takes place at </a:t>
            </a:r>
            <a:r>
              <a:rPr lang="en-GB" sz="2800" b="1" smtClean="0">
                <a:solidFill>
                  <a:srgbClr val="654A15"/>
                </a:solidFill>
              </a:rPr>
              <a:t>room temperature </a:t>
            </a:r>
            <a:r>
              <a:rPr lang="en-GB" sz="2800" smtClean="0"/>
              <a:t>but good control of the </a:t>
            </a:r>
            <a:r>
              <a:rPr lang="en-GB" sz="2800" b="1" smtClean="0">
                <a:solidFill>
                  <a:srgbClr val="654A15"/>
                </a:solidFill>
              </a:rPr>
              <a:t>chemical reactions</a:t>
            </a:r>
            <a:r>
              <a:rPr lang="en-GB" sz="2800" smtClean="0"/>
              <a:t> is necessary. </a:t>
            </a:r>
          </a:p>
          <a:p>
            <a:pPr eaLnBrk="1" hangingPunct="1">
              <a:spcAft>
                <a:spcPts val="600"/>
              </a:spcAft>
            </a:pPr>
            <a:r>
              <a:rPr lang="en-GB" sz="2800" smtClean="0"/>
              <a:t>The waste may contain </a:t>
            </a:r>
            <a:r>
              <a:rPr lang="en-GB" sz="2800" b="1" smtClean="0">
                <a:solidFill>
                  <a:srgbClr val="654A15"/>
                </a:solidFill>
              </a:rPr>
              <a:t>excess water </a:t>
            </a:r>
            <a:r>
              <a:rPr lang="en-GB" sz="2800" smtClean="0"/>
              <a:t>and polymerization results in a slight </a:t>
            </a:r>
            <a:r>
              <a:rPr lang="en-GB" sz="2800" b="1" smtClean="0">
                <a:solidFill>
                  <a:srgbClr val="654A15"/>
                </a:solidFill>
              </a:rPr>
              <a:t>volume increase</a:t>
            </a:r>
            <a:r>
              <a:rPr lang="en-GB" sz="2800" smtClean="0"/>
              <a:t>. </a:t>
            </a:r>
          </a:p>
          <a:p>
            <a:pPr eaLnBrk="1" hangingPunct="1">
              <a:spcAft>
                <a:spcPts val="600"/>
              </a:spcAft>
            </a:pPr>
            <a:r>
              <a:rPr lang="en-GB" sz="2800" smtClean="0"/>
              <a:t>The </a:t>
            </a:r>
            <a:r>
              <a:rPr lang="en-GB" sz="2800" b="1" smtClean="0">
                <a:solidFill>
                  <a:srgbClr val="654A15"/>
                </a:solidFill>
              </a:rPr>
              <a:t>leach resistance </a:t>
            </a:r>
            <a:r>
              <a:rPr lang="en-GB" sz="2800" smtClean="0"/>
              <a:t>of polymer products is generally higher than that of </a:t>
            </a:r>
            <a:r>
              <a:rPr lang="en-GB" sz="2800" b="1" smtClean="0">
                <a:solidFill>
                  <a:srgbClr val="654A15"/>
                </a:solidFill>
              </a:rPr>
              <a:t>cement products</a:t>
            </a:r>
            <a:r>
              <a:rPr lang="en-GB" sz="2800" smtClean="0"/>
              <a:t>. </a:t>
            </a:r>
          </a:p>
          <a:p>
            <a:pPr eaLnBrk="1" hangingPunct="1">
              <a:spcAft>
                <a:spcPts val="600"/>
              </a:spcAft>
            </a:pPr>
            <a:r>
              <a:rPr lang="en-GB" sz="2800" smtClean="0"/>
              <a:t>Polymers can, over long times, degrade to form complexants which may increase the mobility of some radionuclides.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20480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87F8DFFF-0C35-4301-8918-AF31F0C7B4C7}" type="slidenum">
              <a:rPr lang="en-US" smtClean="0"/>
              <a:pPr fontAlgn="base">
                <a:spcBef>
                  <a:spcPct val="0"/>
                </a:spcBef>
                <a:spcAft>
                  <a:spcPct val="0"/>
                </a:spcAft>
              </a:pPr>
              <a:t>106</a:t>
            </a:fld>
            <a:endParaRPr lang="en-US" smtClean="0"/>
          </a:p>
        </p:txBody>
      </p:sp>
      <p:sp>
        <p:nvSpPr>
          <p:cNvPr id="204803" name="Title 1"/>
          <p:cNvSpPr>
            <a:spLocks noGrp="1"/>
          </p:cNvSpPr>
          <p:nvPr>
            <p:ph type="title" idx="4294967295"/>
          </p:nvPr>
        </p:nvSpPr>
        <p:spPr/>
        <p:txBody>
          <a:bodyPr lIns="91440" tIns="45720" rIns="91440" bIns="45720"/>
          <a:lstStyle/>
          <a:p>
            <a:pPr eaLnBrk="1" hangingPunct="1"/>
            <a:r>
              <a:rPr lang="en-GB" smtClean="0"/>
              <a:t>Treatment of organic and other liquids</a:t>
            </a:r>
          </a:p>
        </p:txBody>
      </p:sp>
      <p:sp>
        <p:nvSpPr>
          <p:cNvPr id="20480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b="1" smtClean="0">
                <a:solidFill>
                  <a:srgbClr val="654A15"/>
                </a:solidFill>
              </a:rPr>
              <a:t>Organic and other liquids</a:t>
            </a:r>
            <a:r>
              <a:rPr lang="en-GB" sz="2800" smtClean="0"/>
              <a:t>, which cannot be treated by generic methods, can be absorbed into special </a:t>
            </a:r>
            <a:r>
              <a:rPr lang="en-GB" sz="2800" b="1" smtClean="0">
                <a:solidFill>
                  <a:srgbClr val="654A15"/>
                </a:solidFill>
              </a:rPr>
              <a:t>granular or powdered agents</a:t>
            </a:r>
            <a:r>
              <a:rPr lang="en-GB" sz="2800" smtClean="0"/>
              <a:t>, resulting in a semi-solid end product.</a:t>
            </a:r>
          </a:p>
          <a:p>
            <a:pPr eaLnBrk="1" hangingPunct="1">
              <a:spcAft>
                <a:spcPts val="600"/>
              </a:spcAft>
              <a:buFont typeface="Arial" charset="0"/>
              <a:buNone/>
            </a:pPr>
            <a:r>
              <a:rPr lang="en-GB" sz="2800" smtClean="0"/>
              <a:t> </a:t>
            </a:r>
          </a:p>
          <a:p>
            <a:pPr eaLnBrk="1" hangingPunct="1">
              <a:spcAft>
                <a:spcPts val="600"/>
              </a:spcAft>
            </a:pPr>
            <a:r>
              <a:rPr lang="en-GB" sz="2800" b="1" smtClean="0">
                <a:solidFill>
                  <a:srgbClr val="654A15"/>
                </a:solidFill>
              </a:rPr>
              <a:t>Ion exchange resins </a:t>
            </a:r>
            <a:r>
              <a:rPr lang="en-GB" sz="2800" smtClean="0"/>
              <a:t>and </a:t>
            </a:r>
            <a:r>
              <a:rPr lang="en-GB" sz="2800" b="1" smtClean="0">
                <a:solidFill>
                  <a:srgbClr val="654A15"/>
                </a:solidFill>
              </a:rPr>
              <a:t>filter masses </a:t>
            </a:r>
            <a:r>
              <a:rPr lang="en-GB" sz="2800" smtClean="0"/>
              <a:t>of low activity may also be dewatered and packed into durable containers as such, </a:t>
            </a:r>
            <a:r>
              <a:rPr lang="en-GB" sz="2800" b="1" smtClean="0">
                <a:solidFill>
                  <a:srgbClr val="654A15"/>
                </a:solidFill>
              </a:rPr>
              <a:t>without immobilization</a:t>
            </a:r>
            <a:r>
              <a:rPr lang="en-GB" sz="2800" smtClean="0"/>
              <a:t>.</a:t>
            </a:r>
          </a:p>
          <a:p>
            <a:pPr eaLnBrk="1" hangingPunct="1">
              <a:spcAft>
                <a:spcPts val="600"/>
              </a:spcAft>
            </a:pPr>
            <a:endParaRPr lang="en-GB" sz="28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2867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75815B33-17C0-4F44-95A0-B5C88A3E3CD8}" type="slidenum">
              <a:rPr lang="en-US" smtClean="0"/>
              <a:pPr fontAlgn="base">
                <a:spcBef>
                  <a:spcPct val="0"/>
                </a:spcBef>
                <a:spcAft>
                  <a:spcPct val="0"/>
                </a:spcAft>
              </a:pPr>
              <a:t>11</a:t>
            </a:fld>
            <a:endParaRPr lang="en-US" smtClean="0"/>
          </a:p>
        </p:txBody>
      </p:sp>
      <p:sp>
        <p:nvSpPr>
          <p:cNvPr id="28675" name="Title 1"/>
          <p:cNvSpPr>
            <a:spLocks noGrp="1"/>
          </p:cNvSpPr>
          <p:nvPr>
            <p:ph type="title" idx="4294967295"/>
          </p:nvPr>
        </p:nvSpPr>
        <p:spPr/>
        <p:txBody>
          <a:bodyPr lIns="91440" tIns="45720" rIns="91440" bIns="45720"/>
          <a:lstStyle/>
          <a:p>
            <a:pPr eaLnBrk="1" hangingPunct="1"/>
            <a:r>
              <a:rPr lang="en-GB" smtClean="0"/>
              <a:t>Waste management policy and strategy</a:t>
            </a:r>
          </a:p>
        </p:txBody>
      </p:sp>
      <p:sp>
        <p:nvSpPr>
          <p:cNvPr id="28676" name="Content Placeholder 2"/>
          <p:cNvSpPr>
            <a:spLocks noGrp="1"/>
          </p:cNvSpPr>
          <p:nvPr>
            <p:ph idx="4294967295"/>
          </p:nvPr>
        </p:nvSpPr>
        <p:spPr>
          <a:xfrm>
            <a:off x="514350" y="1484313"/>
            <a:ext cx="8883650" cy="4679950"/>
          </a:xfrm>
        </p:spPr>
        <p:txBody>
          <a:bodyPr/>
          <a:lstStyle/>
          <a:p>
            <a:pPr algn="ctr" eaLnBrk="1" hangingPunct="1">
              <a:spcAft>
                <a:spcPts val="600"/>
              </a:spcAft>
              <a:buFont typeface="Arial" charset="0"/>
              <a:buNone/>
            </a:pPr>
            <a:r>
              <a:rPr lang="en-US" smtClean="0"/>
              <a:t>Joint Convention on the Safety of Spent Fuel Management and on the Safety of Radioactive Waste Management</a:t>
            </a:r>
            <a:endParaRPr lang="en-GB" smtClean="0"/>
          </a:p>
          <a:p>
            <a:pPr eaLnBrk="1" hangingPunct="1">
              <a:spcAft>
                <a:spcPts val="600"/>
              </a:spcAft>
            </a:pPr>
            <a:r>
              <a:rPr lang="en-GB" smtClean="0"/>
              <a:t>Member states must </a:t>
            </a:r>
            <a:r>
              <a:rPr lang="en-GB" b="1" smtClean="0">
                <a:solidFill>
                  <a:srgbClr val="654A15"/>
                </a:solidFill>
              </a:rPr>
              <a:t>set spent fuel and radioactive waste management policies</a:t>
            </a:r>
            <a:r>
              <a:rPr lang="en-GB" smtClean="0"/>
              <a:t> and strategies for radioactive waste − a proper care is provided for radioactive waste.</a:t>
            </a:r>
          </a:p>
          <a:p>
            <a:pPr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3072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A4BD1459-7842-49E3-9CBB-ABDEAF2A35EC}" type="slidenum">
              <a:rPr lang="en-US" smtClean="0"/>
              <a:pPr fontAlgn="base">
                <a:spcBef>
                  <a:spcPct val="0"/>
                </a:spcBef>
                <a:spcAft>
                  <a:spcPct val="0"/>
                </a:spcAft>
              </a:pPr>
              <a:t>12</a:t>
            </a:fld>
            <a:endParaRPr lang="en-US" smtClean="0"/>
          </a:p>
        </p:txBody>
      </p:sp>
      <p:sp>
        <p:nvSpPr>
          <p:cNvPr id="30723" name="Title 1"/>
          <p:cNvSpPr>
            <a:spLocks noGrp="1"/>
          </p:cNvSpPr>
          <p:nvPr>
            <p:ph type="title" idx="4294967295"/>
          </p:nvPr>
        </p:nvSpPr>
        <p:spPr/>
        <p:txBody>
          <a:bodyPr lIns="91440" tIns="45720" rIns="91440" bIns="45720"/>
          <a:lstStyle/>
          <a:p>
            <a:pPr eaLnBrk="1" hangingPunct="1"/>
            <a:r>
              <a:rPr lang="en-GB" smtClean="0"/>
              <a:t>Waste management policy and strategy</a:t>
            </a:r>
          </a:p>
        </p:txBody>
      </p:sp>
      <p:sp>
        <p:nvSpPr>
          <p:cNvPr id="3072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b="1" smtClean="0">
                <a:solidFill>
                  <a:srgbClr val="654A15"/>
                </a:solidFill>
              </a:rPr>
              <a:t>Responsibilities</a:t>
            </a:r>
            <a:r>
              <a:rPr lang="en-GB" smtClean="0"/>
              <a:t> for </a:t>
            </a:r>
            <a:r>
              <a:rPr lang="en-GB" b="1" smtClean="0">
                <a:solidFill>
                  <a:srgbClr val="654A15"/>
                </a:solidFill>
              </a:rPr>
              <a:t>national policy and strategy </a:t>
            </a:r>
            <a:r>
              <a:rPr lang="en-GB" smtClean="0"/>
              <a:t>in radioactive waste management</a:t>
            </a:r>
            <a:r>
              <a:rPr lang="sl-SI" smtClean="0"/>
              <a:t> (IAEA NW-G-1.1)</a:t>
            </a:r>
            <a:r>
              <a:rPr lang="en-GB" smtClean="0"/>
              <a:t>: </a:t>
            </a:r>
          </a:p>
          <a:p>
            <a:pPr lvl="1" indent="-358775" eaLnBrk="1" hangingPunct="1">
              <a:spcBef>
                <a:spcPts val="300"/>
              </a:spcBef>
              <a:spcAft>
                <a:spcPts val="300"/>
              </a:spcAft>
              <a:buFont typeface="Arial" charset="0"/>
              <a:buNone/>
            </a:pPr>
            <a:r>
              <a:rPr lang="en-GB" smtClean="0"/>
              <a:t>government, ministries, waste management, organization and radioactive waste producers.</a:t>
            </a:r>
          </a:p>
          <a:p>
            <a:pPr lvl="1" indent="-358775" eaLnBrk="1" hangingPunct="1">
              <a:spcBef>
                <a:spcPts val="300"/>
              </a:spcBef>
              <a:spcAft>
                <a:spcPts val="300"/>
              </a:spcAft>
            </a:pPr>
            <a:endParaRPr lang="en-GB" smtClean="0"/>
          </a:p>
          <a:p>
            <a:pPr eaLnBrk="1" hangingPunct="1">
              <a:spcAft>
                <a:spcPts val="600"/>
              </a:spcAft>
            </a:pPr>
            <a:r>
              <a:rPr lang="en-GB" b="1" smtClean="0">
                <a:solidFill>
                  <a:srgbClr val="654A15"/>
                </a:solidFill>
              </a:rPr>
              <a:t>Optimal strategy</a:t>
            </a:r>
            <a:r>
              <a:rPr lang="en-GB" smtClean="0"/>
              <a:t> should be determined by comparison of the relative advantages and disadvantages of each strategy option.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3277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0F5E3BA2-BA64-4FCF-B018-3255AD9F5EC2}" type="slidenum">
              <a:rPr lang="en-US" smtClean="0"/>
              <a:pPr fontAlgn="base">
                <a:spcBef>
                  <a:spcPct val="0"/>
                </a:spcBef>
                <a:spcAft>
                  <a:spcPct val="0"/>
                </a:spcAft>
              </a:pPr>
              <a:t>13</a:t>
            </a:fld>
            <a:endParaRPr lang="en-US" smtClean="0"/>
          </a:p>
        </p:txBody>
      </p:sp>
      <p:sp>
        <p:nvSpPr>
          <p:cNvPr id="32771" name="Title 1"/>
          <p:cNvSpPr>
            <a:spLocks noGrp="1"/>
          </p:cNvSpPr>
          <p:nvPr>
            <p:ph type="title" idx="4294967295"/>
          </p:nvPr>
        </p:nvSpPr>
        <p:spPr>
          <a:xfrm>
            <a:off x="179388" y="179388"/>
            <a:ext cx="1990725" cy="5818187"/>
          </a:xfrm>
        </p:spPr>
        <p:txBody>
          <a:bodyPr lIns="91440" tIns="45720" rIns="91440" bIns="45720"/>
          <a:lstStyle/>
          <a:p>
            <a:pPr eaLnBrk="1" hangingPunct="1"/>
            <a:r>
              <a:rPr lang="en-GB" smtClean="0"/>
              <a:t>RW</a:t>
            </a:r>
            <a:br>
              <a:rPr lang="en-GB" smtClean="0"/>
            </a:br>
            <a:r>
              <a:rPr lang="en-GB" sz="1000" smtClean="0"/>
              <a:t/>
            </a:r>
            <a:br>
              <a:rPr lang="en-GB" sz="1000" smtClean="0"/>
            </a:br>
            <a:r>
              <a:rPr lang="en-GB" smtClean="0"/>
              <a:t>Policy and Strategy</a:t>
            </a:r>
          </a:p>
        </p:txBody>
      </p:sp>
      <p:grpSp>
        <p:nvGrpSpPr>
          <p:cNvPr id="32772" name="Group 4"/>
          <p:cNvGrpSpPr>
            <a:grpSpLocks/>
          </p:cNvGrpSpPr>
          <p:nvPr/>
        </p:nvGrpSpPr>
        <p:grpSpPr bwMode="auto">
          <a:xfrm>
            <a:off x="2111375" y="263525"/>
            <a:ext cx="7194550" cy="6340475"/>
            <a:chOff x="2413" y="2568"/>
            <a:chExt cx="7859" cy="8163"/>
          </a:xfrm>
        </p:grpSpPr>
        <p:sp>
          <p:nvSpPr>
            <p:cNvPr id="32773" name="Text Box 12"/>
            <p:cNvSpPr txBox="1">
              <a:spLocks noChangeArrowheads="1"/>
            </p:cNvSpPr>
            <p:nvPr/>
          </p:nvSpPr>
          <p:spPr bwMode="auto">
            <a:xfrm>
              <a:off x="5232" y="3005"/>
              <a:ext cx="2211" cy="624"/>
            </a:xfrm>
            <a:prstGeom prst="rect">
              <a:avLst/>
            </a:prstGeom>
            <a:solidFill>
              <a:srgbClr val="FF9933"/>
            </a:solidFill>
            <a:ln w="9525">
              <a:solidFill>
                <a:srgbClr val="000000"/>
              </a:solidFill>
              <a:miter lim="800000"/>
              <a:headEnd/>
              <a:tailEnd/>
            </a:ln>
          </p:spPr>
          <p:txBody>
            <a:bodyPr/>
            <a:lstStyle/>
            <a:p>
              <a:pPr algn="ctr"/>
              <a:r>
                <a:rPr lang="en-GB" sz="1400">
                  <a:solidFill>
                    <a:srgbClr val="000000"/>
                  </a:solidFill>
                  <a:latin typeface="Times New Roman" pitchFamily="18" charset="0"/>
                  <a:cs typeface="Times New Roman" pitchFamily="18" charset="0"/>
                </a:rPr>
                <a:t>Policy statement</a:t>
              </a:r>
              <a:endParaRPr lang="sl-SI" sz="1400">
                <a:solidFill>
                  <a:srgbClr val="000000"/>
                </a:solidFill>
                <a:latin typeface="Times New Roman" pitchFamily="18" charset="0"/>
                <a:cs typeface="Times New Roman" pitchFamily="18" charset="0"/>
              </a:endParaRPr>
            </a:p>
          </p:txBody>
        </p:sp>
        <p:grpSp>
          <p:nvGrpSpPr>
            <p:cNvPr id="32774" name="Group 6"/>
            <p:cNvGrpSpPr>
              <a:grpSpLocks/>
            </p:cNvGrpSpPr>
            <p:nvPr/>
          </p:nvGrpSpPr>
          <p:grpSpPr bwMode="auto">
            <a:xfrm>
              <a:off x="2413" y="2568"/>
              <a:ext cx="7859" cy="8163"/>
              <a:chOff x="3808" y="2253"/>
              <a:chExt cx="7859" cy="8163"/>
            </a:xfrm>
          </p:grpSpPr>
          <p:grpSp>
            <p:nvGrpSpPr>
              <p:cNvPr id="32775" name="Group 7"/>
              <p:cNvGrpSpPr>
                <a:grpSpLocks/>
              </p:cNvGrpSpPr>
              <p:nvPr/>
            </p:nvGrpSpPr>
            <p:grpSpPr bwMode="auto">
              <a:xfrm>
                <a:off x="3808" y="4014"/>
                <a:ext cx="7859" cy="2065"/>
                <a:chOff x="3808" y="4014"/>
                <a:chExt cx="7859" cy="2065"/>
              </a:xfrm>
            </p:grpSpPr>
            <p:sp>
              <p:nvSpPr>
                <p:cNvPr id="32801" name="Text Box 4"/>
                <p:cNvSpPr txBox="1">
                  <a:spLocks noChangeArrowheads="1"/>
                </p:cNvSpPr>
                <p:nvPr/>
              </p:nvSpPr>
              <p:spPr bwMode="auto">
                <a:xfrm>
                  <a:off x="3808" y="4712"/>
                  <a:ext cx="2211" cy="624"/>
                </a:xfrm>
                <a:prstGeom prst="rect">
                  <a:avLst/>
                </a:prstGeom>
                <a:solidFill>
                  <a:srgbClr val="FFFF99"/>
                </a:solidFill>
                <a:ln w="9525">
                  <a:solidFill>
                    <a:srgbClr val="000000"/>
                  </a:solidFill>
                  <a:miter lim="800000"/>
                  <a:headEnd/>
                  <a:tailEnd/>
                </a:ln>
              </p:spPr>
              <p:txBody>
                <a:bodyPr/>
                <a:lstStyle/>
                <a:p>
                  <a:pPr algn="ctr"/>
                  <a:r>
                    <a:rPr lang="en-GB" sz="1600" b="1">
                      <a:solidFill>
                        <a:srgbClr val="000000"/>
                      </a:solidFill>
                      <a:latin typeface="Times New Roman" pitchFamily="18" charset="0"/>
                      <a:cs typeface="Times New Roman" pitchFamily="18" charset="0"/>
                    </a:rPr>
                    <a:t>Ministries</a:t>
                  </a:r>
                  <a:endParaRPr lang="sl-SI" sz="1600" b="1">
                    <a:solidFill>
                      <a:srgbClr val="000000"/>
                    </a:solidFill>
                    <a:latin typeface="Times New Roman" pitchFamily="18" charset="0"/>
                    <a:cs typeface="Times New Roman" pitchFamily="18" charset="0"/>
                  </a:endParaRPr>
                </a:p>
              </p:txBody>
            </p:sp>
            <p:sp>
              <p:nvSpPr>
                <p:cNvPr id="32802" name="Text Box 7"/>
                <p:cNvSpPr txBox="1">
                  <a:spLocks noChangeArrowheads="1"/>
                </p:cNvSpPr>
                <p:nvPr/>
              </p:nvSpPr>
              <p:spPr bwMode="auto">
                <a:xfrm>
                  <a:off x="6612" y="4727"/>
                  <a:ext cx="2211" cy="624"/>
                </a:xfrm>
                <a:prstGeom prst="rect">
                  <a:avLst/>
                </a:prstGeom>
                <a:solidFill>
                  <a:srgbClr val="FF9933"/>
                </a:solidFill>
                <a:ln w="9525">
                  <a:solidFill>
                    <a:srgbClr val="000000"/>
                  </a:solidFill>
                  <a:miter lim="800000"/>
                  <a:headEnd/>
                  <a:tailEnd/>
                </a:ln>
              </p:spPr>
              <p:txBody>
                <a:bodyPr/>
                <a:lstStyle/>
                <a:p>
                  <a:pPr algn="ctr"/>
                  <a:r>
                    <a:rPr lang="en-GB" sz="1400">
                      <a:solidFill>
                        <a:srgbClr val="000000"/>
                      </a:solidFill>
                      <a:latin typeface="Times New Roman" pitchFamily="18" charset="0"/>
                      <a:cs typeface="Times New Roman" pitchFamily="18" charset="0"/>
                    </a:rPr>
                    <a:t>Policy implementation</a:t>
                  </a:r>
                  <a:endParaRPr lang="sl-SI" sz="1400">
                    <a:solidFill>
                      <a:srgbClr val="000000"/>
                    </a:solidFill>
                    <a:latin typeface="Times New Roman" pitchFamily="18" charset="0"/>
                    <a:cs typeface="Times New Roman" pitchFamily="18" charset="0"/>
                  </a:endParaRPr>
                </a:p>
              </p:txBody>
            </p:sp>
            <p:sp>
              <p:nvSpPr>
                <p:cNvPr id="32803" name="Text Box 14"/>
                <p:cNvSpPr txBox="1">
                  <a:spLocks noChangeArrowheads="1"/>
                </p:cNvSpPr>
                <p:nvPr/>
              </p:nvSpPr>
              <p:spPr bwMode="auto">
                <a:xfrm>
                  <a:off x="9456" y="4014"/>
                  <a:ext cx="2211" cy="624"/>
                </a:xfrm>
                <a:prstGeom prst="rect">
                  <a:avLst/>
                </a:prstGeom>
                <a:solidFill>
                  <a:srgbClr val="99FFCC"/>
                </a:solidFill>
                <a:ln w="9525">
                  <a:solidFill>
                    <a:srgbClr val="000000"/>
                  </a:solidFill>
                  <a:miter lim="800000"/>
                  <a:headEnd/>
                  <a:tailEnd/>
                </a:ln>
              </p:spPr>
              <p:txBody>
                <a:bodyPr/>
                <a:lstStyle/>
                <a:p>
                  <a:pPr algn="just"/>
                  <a:r>
                    <a:rPr lang="en-GB" sz="1400">
                      <a:solidFill>
                        <a:srgbClr val="000000"/>
                      </a:solidFill>
                      <a:latin typeface="Times New Roman" pitchFamily="18" charset="0"/>
                      <a:cs typeface="Times New Roman" pitchFamily="18" charset="0"/>
                    </a:rPr>
                    <a:t>National legislation</a:t>
                  </a:r>
                  <a:endParaRPr lang="sl-SI" sz="1400">
                    <a:solidFill>
                      <a:srgbClr val="000000"/>
                    </a:solidFill>
                    <a:latin typeface="Times New Roman" pitchFamily="18" charset="0"/>
                    <a:cs typeface="Times New Roman" pitchFamily="18" charset="0"/>
                  </a:endParaRPr>
                </a:p>
              </p:txBody>
            </p:sp>
            <p:sp>
              <p:nvSpPr>
                <p:cNvPr id="32804" name="Text Box 15"/>
                <p:cNvSpPr txBox="1">
                  <a:spLocks noChangeArrowheads="1"/>
                </p:cNvSpPr>
                <p:nvPr/>
              </p:nvSpPr>
              <p:spPr bwMode="auto">
                <a:xfrm>
                  <a:off x="9456" y="4728"/>
                  <a:ext cx="2211" cy="624"/>
                </a:xfrm>
                <a:prstGeom prst="rect">
                  <a:avLst/>
                </a:prstGeom>
                <a:solidFill>
                  <a:srgbClr val="99FFCC"/>
                </a:solidFill>
                <a:ln w="9525">
                  <a:solidFill>
                    <a:srgbClr val="000000"/>
                  </a:solidFill>
                  <a:miter lim="800000"/>
                  <a:headEnd/>
                  <a:tailEnd/>
                </a:ln>
              </p:spPr>
              <p:txBody>
                <a:bodyPr/>
                <a:lstStyle/>
                <a:p>
                  <a:r>
                    <a:rPr lang="en-GB" sz="1400">
                      <a:solidFill>
                        <a:srgbClr val="000000"/>
                      </a:solidFill>
                      <a:latin typeface="Times New Roman" pitchFamily="18" charset="0"/>
                      <a:cs typeface="Times New Roman" pitchFamily="18" charset="0"/>
                    </a:rPr>
                    <a:t>RW management infrastructure</a:t>
                  </a:r>
                  <a:endParaRPr lang="sl-SI" sz="1400">
                    <a:solidFill>
                      <a:srgbClr val="000000"/>
                    </a:solidFill>
                    <a:latin typeface="Times New Roman" pitchFamily="18" charset="0"/>
                    <a:cs typeface="Times New Roman" pitchFamily="18" charset="0"/>
                  </a:endParaRPr>
                </a:p>
              </p:txBody>
            </p:sp>
            <p:sp>
              <p:nvSpPr>
                <p:cNvPr id="32805" name="Text Box 16"/>
                <p:cNvSpPr txBox="1">
                  <a:spLocks noChangeArrowheads="1"/>
                </p:cNvSpPr>
                <p:nvPr/>
              </p:nvSpPr>
              <p:spPr bwMode="auto">
                <a:xfrm>
                  <a:off x="9456" y="5455"/>
                  <a:ext cx="2211" cy="624"/>
                </a:xfrm>
                <a:prstGeom prst="rect">
                  <a:avLst/>
                </a:prstGeom>
                <a:solidFill>
                  <a:srgbClr val="99FFCC"/>
                </a:solidFill>
                <a:ln w="9525">
                  <a:solidFill>
                    <a:srgbClr val="000000"/>
                  </a:solidFill>
                  <a:miter lim="800000"/>
                  <a:headEnd/>
                  <a:tailEnd/>
                </a:ln>
              </p:spPr>
              <p:txBody>
                <a:bodyPr/>
                <a:lstStyle/>
                <a:p>
                  <a:pPr algn="just"/>
                  <a:r>
                    <a:rPr lang="en-GB" sz="1400">
                      <a:solidFill>
                        <a:srgbClr val="000000"/>
                      </a:solidFill>
                      <a:latin typeface="Times New Roman" pitchFamily="18" charset="0"/>
                      <a:cs typeface="Times New Roman" pitchFamily="18" charset="0"/>
                    </a:rPr>
                    <a:t>Funding system</a:t>
                  </a:r>
                  <a:endParaRPr lang="sl-SI" sz="1400">
                    <a:solidFill>
                      <a:srgbClr val="000000"/>
                    </a:solidFill>
                    <a:latin typeface="Times New Roman" pitchFamily="18" charset="0"/>
                    <a:cs typeface="Times New Roman" pitchFamily="18" charset="0"/>
                  </a:endParaRPr>
                </a:p>
              </p:txBody>
            </p:sp>
            <p:cxnSp>
              <p:nvCxnSpPr>
                <p:cNvPr id="32806" name="AutoShape 41"/>
                <p:cNvCxnSpPr>
                  <a:cxnSpLocks noChangeShapeType="1"/>
                </p:cNvCxnSpPr>
                <p:nvPr/>
              </p:nvCxnSpPr>
              <p:spPr bwMode="auto">
                <a:xfrm>
                  <a:off x="6022" y="5037"/>
                  <a:ext cx="590" cy="1"/>
                </a:xfrm>
                <a:prstGeom prst="straightConnector1">
                  <a:avLst/>
                </a:prstGeom>
                <a:noFill/>
                <a:ln w="9525">
                  <a:solidFill>
                    <a:srgbClr val="000000"/>
                  </a:solidFill>
                  <a:round/>
                  <a:headEnd/>
                  <a:tailEnd type="triangle" w="med" len="med"/>
                </a:ln>
              </p:spPr>
            </p:cxnSp>
            <p:cxnSp>
              <p:nvCxnSpPr>
                <p:cNvPr id="32807" name="AutoShape 45"/>
                <p:cNvCxnSpPr>
                  <a:cxnSpLocks noChangeShapeType="1"/>
                </p:cNvCxnSpPr>
                <p:nvPr/>
              </p:nvCxnSpPr>
              <p:spPr bwMode="auto">
                <a:xfrm flipV="1">
                  <a:off x="8808" y="4317"/>
                  <a:ext cx="651" cy="555"/>
                </a:xfrm>
                <a:prstGeom prst="straightConnector1">
                  <a:avLst/>
                </a:prstGeom>
                <a:noFill/>
                <a:ln w="9525">
                  <a:solidFill>
                    <a:srgbClr val="000000"/>
                  </a:solidFill>
                  <a:round/>
                  <a:headEnd type="triangle" w="med" len="med"/>
                  <a:tailEnd type="triangle" w="med" len="med"/>
                </a:ln>
              </p:spPr>
            </p:cxnSp>
            <p:cxnSp>
              <p:nvCxnSpPr>
                <p:cNvPr id="32808" name="AutoShape 46"/>
                <p:cNvCxnSpPr>
                  <a:cxnSpLocks noChangeShapeType="1"/>
                </p:cNvCxnSpPr>
                <p:nvPr/>
              </p:nvCxnSpPr>
              <p:spPr bwMode="auto">
                <a:xfrm>
                  <a:off x="8808" y="5037"/>
                  <a:ext cx="651" cy="0"/>
                </a:xfrm>
                <a:prstGeom prst="straightConnector1">
                  <a:avLst/>
                </a:prstGeom>
                <a:noFill/>
                <a:ln w="9525">
                  <a:solidFill>
                    <a:srgbClr val="000000"/>
                  </a:solidFill>
                  <a:round/>
                  <a:headEnd type="triangle" w="med" len="med"/>
                  <a:tailEnd type="triangle" w="med" len="med"/>
                </a:ln>
              </p:spPr>
            </p:cxnSp>
            <p:cxnSp>
              <p:nvCxnSpPr>
                <p:cNvPr id="32809" name="AutoShape 47"/>
                <p:cNvCxnSpPr>
                  <a:cxnSpLocks noChangeShapeType="1"/>
                </p:cNvCxnSpPr>
                <p:nvPr/>
              </p:nvCxnSpPr>
              <p:spPr bwMode="auto">
                <a:xfrm flipH="1" flipV="1">
                  <a:off x="8808" y="5222"/>
                  <a:ext cx="658" cy="520"/>
                </a:xfrm>
                <a:prstGeom prst="straightConnector1">
                  <a:avLst/>
                </a:prstGeom>
                <a:noFill/>
                <a:ln w="9525">
                  <a:solidFill>
                    <a:srgbClr val="000000"/>
                  </a:solidFill>
                  <a:round/>
                  <a:headEnd type="triangle" w="med" len="med"/>
                  <a:tailEnd type="triangle" w="med" len="med"/>
                </a:ln>
              </p:spPr>
            </p:cxnSp>
          </p:grpSp>
          <p:grpSp>
            <p:nvGrpSpPr>
              <p:cNvPr id="32776" name="Group 8"/>
              <p:cNvGrpSpPr>
                <a:grpSpLocks/>
              </p:cNvGrpSpPr>
              <p:nvPr/>
            </p:nvGrpSpPr>
            <p:grpSpPr bwMode="auto">
              <a:xfrm>
                <a:off x="3808" y="2253"/>
                <a:ext cx="7859" cy="1334"/>
                <a:chOff x="3808" y="2253"/>
                <a:chExt cx="7859" cy="1334"/>
              </a:xfrm>
            </p:grpSpPr>
            <p:sp>
              <p:nvSpPr>
                <p:cNvPr id="32795" name="Text Box 3"/>
                <p:cNvSpPr txBox="1">
                  <a:spLocks noChangeArrowheads="1"/>
                </p:cNvSpPr>
                <p:nvPr/>
              </p:nvSpPr>
              <p:spPr bwMode="auto">
                <a:xfrm>
                  <a:off x="3808" y="2690"/>
                  <a:ext cx="2211" cy="624"/>
                </a:xfrm>
                <a:prstGeom prst="rect">
                  <a:avLst/>
                </a:prstGeom>
                <a:solidFill>
                  <a:srgbClr val="FFFF99"/>
                </a:solidFill>
                <a:ln w="9525">
                  <a:solidFill>
                    <a:srgbClr val="000000"/>
                  </a:solidFill>
                  <a:miter lim="800000"/>
                  <a:headEnd/>
                  <a:tailEnd/>
                </a:ln>
              </p:spPr>
              <p:txBody>
                <a:bodyPr/>
                <a:lstStyle/>
                <a:p>
                  <a:pPr algn="ctr"/>
                  <a:r>
                    <a:rPr lang="en-GB" sz="1600" b="1">
                      <a:solidFill>
                        <a:srgbClr val="000000"/>
                      </a:solidFill>
                      <a:latin typeface="Times New Roman" pitchFamily="18" charset="0"/>
                      <a:cs typeface="Times New Roman" pitchFamily="18" charset="0"/>
                    </a:rPr>
                    <a:t>Government</a:t>
                  </a:r>
                  <a:endParaRPr lang="sl-SI" sz="1600" b="1">
                    <a:solidFill>
                      <a:srgbClr val="000000"/>
                    </a:solidFill>
                    <a:latin typeface="Times New Roman" pitchFamily="18" charset="0"/>
                    <a:cs typeface="Times New Roman" pitchFamily="18" charset="0"/>
                  </a:endParaRPr>
                </a:p>
              </p:txBody>
            </p:sp>
            <p:sp>
              <p:nvSpPr>
                <p:cNvPr id="32796" name="Text Box 10"/>
                <p:cNvSpPr txBox="1">
                  <a:spLocks noChangeArrowheads="1"/>
                </p:cNvSpPr>
                <p:nvPr/>
              </p:nvSpPr>
              <p:spPr bwMode="auto">
                <a:xfrm>
                  <a:off x="9456" y="2253"/>
                  <a:ext cx="2211" cy="624"/>
                </a:xfrm>
                <a:prstGeom prst="rect">
                  <a:avLst/>
                </a:prstGeom>
                <a:solidFill>
                  <a:srgbClr val="99FFCC"/>
                </a:solidFill>
                <a:ln w="9525">
                  <a:solidFill>
                    <a:srgbClr val="000000"/>
                  </a:solidFill>
                  <a:miter lim="800000"/>
                  <a:headEnd/>
                  <a:tailEnd/>
                </a:ln>
              </p:spPr>
              <p:txBody>
                <a:bodyPr/>
                <a:lstStyle/>
                <a:p>
                  <a:pPr algn="just"/>
                  <a:r>
                    <a:rPr lang="en-GB" sz="1400">
                      <a:solidFill>
                        <a:srgbClr val="000000"/>
                      </a:solidFill>
                      <a:latin typeface="Times New Roman" pitchFamily="18" charset="0"/>
                      <a:cs typeface="Times New Roman" pitchFamily="18" charset="0"/>
                    </a:rPr>
                    <a:t>International obligations</a:t>
                  </a:r>
                  <a:endParaRPr lang="sl-SI" sz="1400">
                    <a:solidFill>
                      <a:srgbClr val="000000"/>
                    </a:solidFill>
                    <a:latin typeface="Times New Roman" pitchFamily="18" charset="0"/>
                    <a:cs typeface="Times New Roman" pitchFamily="18" charset="0"/>
                  </a:endParaRPr>
                </a:p>
              </p:txBody>
            </p:sp>
            <p:sp>
              <p:nvSpPr>
                <p:cNvPr id="32797" name="Text Box 13"/>
                <p:cNvSpPr txBox="1">
                  <a:spLocks noChangeArrowheads="1"/>
                </p:cNvSpPr>
                <p:nvPr/>
              </p:nvSpPr>
              <p:spPr bwMode="auto">
                <a:xfrm>
                  <a:off x="9456" y="2963"/>
                  <a:ext cx="2211" cy="624"/>
                </a:xfrm>
                <a:prstGeom prst="rect">
                  <a:avLst/>
                </a:prstGeom>
                <a:solidFill>
                  <a:srgbClr val="99FFCC"/>
                </a:solidFill>
                <a:ln w="9525">
                  <a:solidFill>
                    <a:srgbClr val="000000"/>
                  </a:solidFill>
                  <a:miter lim="800000"/>
                  <a:headEnd/>
                  <a:tailEnd/>
                </a:ln>
              </p:spPr>
              <p:txBody>
                <a:bodyPr/>
                <a:lstStyle/>
                <a:p>
                  <a:pPr algn="just"/>
                  <a:r>
                    <a:rPr lang="en-GB" sz="1400">
                      <a:solidFill>
                        <a:srgbClr val="000000"/>
                      </a:solidFill>
                      <a:latin typeface="Times New Roman" pitchFamily="18" charset="0"/>
                      <a:cs typeface="Times New Roman" pitchFamily="18" charset="0"/>
                    </a:rPr>
                    <a:t>National circumstances</a:t>
                  </a:r>
                  <a:endParaRPr lang="sl-SI" sz="1400">
                    <a:solidFill>
                      <a:srgbClr val="000000"/>
                    </a:solidFill>
                    <a:latin typeface="Times New Roman" pitchFamily="18" charset="0"/>
                    <a:cs typeface="Times New Roman" pitchFamily="18" charset="0"/>
                  </a:endParaRPr>
                </a:p>
              </p:txBody>
            </p:sp>
            <p:cxnSp>
              <p:nvCxnSpPr>
                <p:cNvPr id="32798" name="AutoShape 42"/>
                <p:cNvCxnSpPr>
                  <a:cxnSpLocks noChangeShapeType="1"/>
                </p:cNvCxnSpPr>
                <p:nvPr/>
              </p:nvCxnSpPr>
              <p:spPr bwMode="auto">
                <a:xfrm>
                  <a:off x="6022" y="2961"/>
                  <a:ext cx="590" cy="1"/>
                </a:xfrm>
                <a:prstGeom prst="straightConnector1">
                  <a:avLst/>
                </a:prstGeom>
                <a:noFill/>
                <a:ln w="9525">
                  <a:solidFill>
                    <a:srgbClr val="000000"/>
                  </a:solidFill>
                  <a:round/>
                  <a:headEnd/>
                  <a:tailEnd type="triangle" w="med" len="med"/>
                </a:ln>
              </p:spPr>
            </p:cxnSp>
            <p:cxnSp>
              <p:nvCxnSpPr>
                <p:cNvPr id="32799" name="AutoShape 48"/>
                <p:cNvCxnSpPr>
                  <a:cxnSpLocks noChangeShapeType="1"/>
                </p:cNvCxnSpPr>
                <p:nvPr/>
              </p:nvCxnSpPr>
              <p:spPr bwMode="auto">
                <a:xfrm flipH="1">
                  <a:off x="8808" y="2592"/>
                  <a:ext cx="651" cy="371"/>
                </a:xfrm>
                <a:prstGeom prst="straightConnector1">
                  <a:avLst/>
                </a:prstGeom>
                <a:noFill/>
                <a:ln w="9525">
                  <a:solidFill>
                    <a:srgbClr val="000000"/>
                  </a:solidFill>
                  <a:round/>
                  <a:headEnd/>
                  <a:tailEnd type="triangle" w="med" len="med"/>
                </a:ln>
              </p:spPr>
            </p:cxnSp>
            <p:cxnSp>
              <p:nvCxnSpPr>
                <p:cNvPr id="32800" name="AutoShape 49"/>
                <p:cNvCxnSpPr>
                  <a:cxnSpLocks noChangeShapeType="1"/>
                </p:cNvCxnSpPr>
                <p:nvPr/>
              </p:nvCxnSpPr>
              <p:spPr bwMode="auto">
                <a:xfrm flipH="1" flipV="1">
                  <a:off x="8808" y="3072"/>
                  <a:ext cx="623" cy="242"/>
                </a:xfrm>
                <a:prstGeom prst="straightConnector1">
                  <a:avLst/>
                </a:prstGeom>
                <a:noFill/>
                <a:ln w="9525">
                  <a:solidFill>
                    <a:srgbClr val="000000"/>
                  </a:solidFill>
                  <a:round/>
                  <a:headEnd/>
                  <a:tailEnd type="triangle" w="med" len="med"/>
                </a:ln>
              </p:spPr>
            </p:cxnSp>
          </p:grpSp>
          <p:grpSp>
            <p:nvGrpSpPr>
              <p:cNvPr id="32777" name="Group 9"/>
              <p:cNvGrpSpPr>
                <a:grpSpLocks/>
              </p:cNvGrpSpPr>
              <p:nvPr/>
            </p:nvGrpSpPr>
            <p:grpSpPr bwMode="auto">
              <a:xfrm>
                <a:off x="3808" y="6544"/>
                <a:ext cx="7859" cy="1345"/>
                <a:chOff x="3808" y="6544"/>
                <a:chExt cx="7859" cy="1345"/>
              </a:xfrm>
            </p:grpSpPr>
            <p:sp>
              <p:nvSpPr>
                <p:cNvPr id="32788" name="Text Box 5"/>
                <p:cNvSpPr txBox="1">
                  <a:spLocks noChangeArrowheads="1"/>
                </p:cNvSpPr>
                <p:nvPr/>
              </p:nvSpPr>
              <p:spPr bwMode="auto">
                <a:xfrm>
                  <a:off x="3808" y="6828"/>
                  <a:ext cx="2211" cy="624"/>
                </a:xfrm>
                <a:prstGeom prst="rect">
                  <a:avLst/>
                </a:prstGeom>
                <a:solidFill>
                  <a:srgbClr val="FFFF99"/>
                </a:solidFill>
                <a:ln w="9525">
                  <a:solidFill>
                    <a:srgbClr val="000000"/>
                  </a:solidFill>
                  <a:miter lim="800000"/>
                  <a:headEnd/>
                  <a:tailEnd/>
                </a:ln>
              </p:spPr>
              <p:txBody>
                <a:bodyPr/>
                <a:lstStyle/>
                <a:p>
                  <a:pPr algn="ctr"/>
                  <a:r>
                    <a:rPr lang="en-GB" sz="1600" b="1">
                      <a:solidFill>
                        <a:srgbClr val="000000"/>
                      </a:solidFill>
                      <a:latin typeface="Times New Roman" pitchFamily="18" charset="0"/>
                      <a:cs typeface="Times New Roman" pitchFamily="18" charset="0"/>
                    </a:rPr>
                    <a:t>RW management organisation</a:t>
                  </a:r>
                  <a:endParaRPr lang="sl-SI" sz="1600" b="1">
                    <a:solidFill>
                      <a:srgbClr val="000000"/>
                    </a:solidFill>
                    <a:latin typeface="Times New Roman" pitchFamily="18" charset="0"/>
                    <a:cs typeface="Times New Roman" pitchFamily="18" charset="0"/>
                  </a:endParaRPr>
                </a:p>
              </p:txBody>
            </p:sp>
            <p:sp>
              <p:nvSpPr>
                <p:cNvPr id="32789" name="Text Box 9"/>
                <p:cNvSpPr txBox="1">
                  <a:spLocks noChangeArrowheads="1"/>
                </p:cNvSpPr>
                <p:nvPr/>
              </p:nvSpPr>
              <p:spPr bwMode="auto">
                <a:xfrm>
                  <a:off x="6612" y="6804"/>
                  <a:ext cx="2211" cy="624"/>
                </a:xfrm>
                <a:prstGeom prst="rect">
                  <a:avLst/>
                </a:prstGeom>
                <a:solidFill>
                  <a:srgbClr val="FF9933"/>
                </a:solidFill>
                <a:ln w="9525">
                  <a:solidFill>
                    <a:srgbClr val="000000"/>
                  </a:solidFill>
                  <a:miter lim="800000"/>
                  <a:headEnd/>
                  <a:tailEnd/>
                </a:ln>
              </p:spPr>
              <p:txBody>
                <a:bodyPr/>
                <a:lstStyle/>
                <a:p>
                  <a:pPr algn="ctr"/>
                  <a:r>
                    <a:rPr lang="en-GB" sz="1400">
                      <a:solidFill>
                        <a:srgbClr val="000000"/>
                      </a:solidFill>
                      <a:latin typeface="Times New Roman" pitchFamily="18" charset="0"/>
                      <a:cs typeface="Times New Roman" pitchFamily="18" charset="0"/>
                    </a:rPr>
                    <a:t>Strategy implementation</a:t>
                  </a:r>
                  <a:endParaRPr lang="sl-SI" sz="1400">
                    <a:solidFill>
                      <a:srgbClr val="000000"/>
                    </a:solidFill>
                    <a:latin typeface="Times New Roman" pitchFamily="18" charset="0"/>
                    <a:cs typeface="Times New Roman" pitchFamily="18" charset="0"/>
                  </a:endParaRPr>
                </a:p>
              </p:txBody>
            </p:sp>
            <p:sp>
              <p:nvSpPr>
                <p:cNvPr id="32790" name="Text Box 25"/>
                <p:cNvSpPr txBox="1">
                  <a:spLocks noChangeArrowheads="1"/>
                </p:cNvSpPr>
                <p:nvPr/>
              </p:nvSpPr>
              <p:spPr bwMode="auto">
                <a:xfrm>
                  <a:off x="9456" y="6544"/>
                  <a:ext cx="2211" cy="624"/>
                </a:xfrm>
                <a:prstGeom prst="rect">
                  <a:avLst/>
                </a:prstGeom>
                <a:solidFill>
                  <a:srgbClr val="99FFCC"/>
                </a:solidFill>
                <a:ln w="9525">
                  <a:solidFill>
                    <a:srgbClr val="000000"/>
                  </a:solidFill>
                  <a:miter lim="800000"/>
                  <a:headEnd/>
                  <a:tailEnd/>
                </a:ln>
              </p:spPr>
              <p:txBody>
                <a:bodyPr/>
                <a:lstStyle/>
                <a:p>
                  <a:r>
                    <a:rPr lang="en-GB" sz="1400">
                      <a:solidFill>
                        <a:srgbClr val="000000"/>
                      </a:solidFill>
                      <a:latin typeface="Times New Roman" pitchFamily="18" charset="0"/>
                      <a:cs typeface="Times New Roman" pitchFamily="18" charset="0"/>
                    </a:rPr>
                    <a:t>RW management objectives </a:t>
                  </a:r>
                  <a:endParaRPr lang="sl-SI" sz="1400">
                    <a:solidFill>
                      <a:srgbClr val="000000"/>
                    </a:solidFill>
                    <a:latin typeface="Times New Roman" pitchFamily="18" charset="0"/>
                    <a:cs typeface="Times New Roman" pitchFamily="18" charset="0"/>
                  </a:endParaRPr>
                </a:p>
              </p:txBody>
            </p:sp>
            <p:sp>
              <p:nvSpPr>
                <p:cNvPr id="32791" name="Text Box 29"/>
                <p:cNvSpPr txBox="1">
                  <a:spLocks noChangeArrowheads="1"/>
                </p:cNvSpPr>
                <p:nvPr/>
              </p:nvSpPr>
              <p:spPr bwMode="auto">
                <a:xfrm>
                  <a:off x="9456" y="7265"/>
                  <a:ext cx="2211" cy="624"/>
                </a:xfrm>
                <a:prstGeom prst="rect">
                  <a:avLst/>
                </a:prstGeom>
                <a:solidFill>
                  <a:srgbClr val="99FFCC"/>
                </a:solidFill>
                <a:ln w="9525">
                  <a:solidFill>
                    <a:srgbClr val="000000"/>
                  </a:solidFill>
                  <a:miter lim="800000"/>
                  <a:headEnd/>
                  <a:tailEnd/>
                </a:ln>
              </p:spPr>
              <p:txBody>
                <a:bodyPr/>
                <a:lstStyle/>
                <a:p>
                  <a:pPr algn="just"/>
                  <a:r>
                    <a:rPr lang="en-GB" sz="1400">
                      <a:solidFill>
                        <a:srgbClr val="000000"/>
                      </a:solidFill>
                      <a:latin typeface="Times New Roman" pitchFamily="18" charset="0"/>
                      <a:cs typeface="Times New Roman" pitchFamily="18" charset="0"/>
                    </a:rPr>
                    <a:t>Resources </a:t>
                  </a:r>
                  <a:endParaRPr lang="sl-SI" sz="1400">
                    <a:solidFill>
                      <a:srgbClr val="000000"/>
                    </a:solidFill>
                    <a:latin typeface="Times New Roman" pitchFamily="18" charset="0"/>
                    <a:cs typeface="Times New Roman" pitchFamily="18" charset="0"/>
                  </a:endParaRPr>
                </a:p>
              </p:txBody>
            </p:sp>
            <p:cxnSp>
              <p:nvCxnSpPr>
                <p:cNvPr id="32792" name="AutoShape 43"/>
                <p:cNvCxnSpPr>
                  <a:cxnSpLocks noChangeShapeType="1"/>
                </p:cNvCxnSpPr>
                <p:nvPr/>
              </p:nvCxnSpPr>
              <p:spPr bwMode="auto">
                <a:xfrm>
                  <a:off x="6022" y="7076"/>
                  <a:ext cx="590" cy="1"/>
                </a:xfrm>
                <a:prstGeom prst="straightConnector1">
                  <a:avLst/>
                </a:prstGeom>
                <a:noFill/>
                <a:ln w="9525">
                  <a:solidFill>
                    <a:srgbClr val="000000"/>
                  </a:solidFill>
                  <a:round/>
                  <a:headEnd/>
                  <a:tailEnd type="triangle" w="med" len="med"/>
                </a:ln>
              </p:spPr>
            </p:cxnSp>
            <p:cxnSp>
              <p:nvCxnSpPr>
                <p:cNvPr id="32793" name="AutoShape 50"/>
                <p:cNvCxnSpPr>
                  <a:cxnSpLocks noChangeShapeType="1"/>
                </p:cNvCxnSpPr>
                <p:nvPr/>
              </p:nvCxnSpPr>
              <p:spPr bwMode="auto">
                <a:xfrm flipH="1">
                  <a:off x="8808" y="6826"/>
                  <a:ext cx="651" cy="250"/>
                </a:xfrm>
                <a:prstGeom prst="straightConnector1">
                  <a:avLst/>
                </a:prstGeom>
                <a:noFill/>
                <a:ln w="9525">
                  <a:solidFill>
                    <a:srgbClr val="000000"/>
                  </a:solidFill>
                  <a:round/>
                  <a:headEnd/>
                  <a:tailEnd type="triangle" w="med" len="med"/>
                </a:ln>
              </p:spPr>
            </p:cxnSp>
            <p:cxnSp>
              <p:nvCxnSpPr>
                <p:cNvPr id="32794" name="AutoShape 51"/>
                <p:cNvCxnSpPr>
                  <a:cxnSpLocks noChangeShapeType="1"/>
                </p:cNvCxnSpPr>
                <p:nvPr/>
              </p:nvCxnSpPr>
              <p:spPr bwMode="auto">
                <a:xfrm flipH="1" flipV="1">
                  <a:off x="8808" y="7167"/>
                  <a:ext cx="623" cy="419"/>
                </a:xfrm>
                <a:prstGeom prst="straightConnector1">
                  <a:avLst/>
                </a:prstGeom>
                <a:noFill/>
                <a:ln w="9525">
                  <a:solidFill>
                    <a:srgbClr val="000000"/>
                  </a:solidFill>
                  <a:round/>
                  <a:headEnd/>
                  <a:tailEnd type="triangle" w="med" len="med"/>
                </a:ln>
              </p:spPr>
            </p:cxnSp>
          </p:grpSp>
          <p:grpSp>
            <p:nvGrpSpPr>
              <p:cNvPr id="32778" name="Group 10"/>
              <p:cNvGrpSpPr>
                <a:grpSpLocks/>
              </p:cNvGrpSpPr>
              <p:nvPr/>
            </p:nvGrpSpPr>
            <p:grpSpPr bwMode="auto">
              <a:xfrm>
                <a:off x="3808" y="8358"/>
                <a:ext cx="7859" cy="2058"/>
                <a:chOff x="3808" y="8358"/>
                <a:chExt cx="7859" cy="2058"/>
              </a:xfrm>
            </p:grpSpPr>
            <p:sp>
              <p:nvSpPr>
                <p:cNvPr id="32779" name="Text Box 6"/>
                <p:cNvSpPr txBox="1">
                  <a:spLocks noChangeArrowheads="1"/>
                </p:cNvSpPr>
                <p:nvPr/>
              </p:nvSpPr>
              <p:spPr bwMode="auto">
                <a:xfrm>
                  <a:off x="3808" y="9090"/>
                  <a:ext cx="2211" cy="624"/>
                </a:xfrm>
                <a:prstGeom prst="rect">
                  <a:avLst/>
                </a:prstGeom>
                <a:solidFill>
                  <a:srgbClr val="FFFF99"/>
                </a:solidFill>
                <a:ln w="9525">
                  <a:solidFill>
                    <a:srgbClr val="000000"/>
                  </a:solidFill>
                  <a:miter lim="800000"/>
                  <a:headEnd/>
                  <a:tailEnd/>
                </a:ln>
              </p:spPr>
              <p:txBody>
                <a:bodyPr/>
                <a:lstStyle/>
                <a:p>
                  <a:pPr algn="ctr"/>
                  <a:r>
                    <a:rPr lang="en-GB" sz="1600" b="1">
                      <a:solidFill>
                        <a:srgbClr val="000000"/>
                      </a:solidFill>
                      <a:latin typeface="Times New Roman" pitchFamily="18" charset="0"/>
                      <a:cs typeface="Times New Roman" pitchFamily="18" charset="0"/>
                    </a:rPr>
                    <a:t>RW producers</a:t>
                  </a:r>
                  <a:endParaRPr lang="sl-SI" sz="1600" b="1">
                    <a:solidFill>
                      <a:srgbClr val="000000"/>
                    </a:solidFill>
                    <a:latin typeface="Times New Roman" pitchFamily="18" charset="0"/>
                    <a:cs typeface="Times New Roman" pitchFamily="18" charset="0"/>
                  </a:endParaRPr>
                </a:p>
              </p:txBody>
            </p:sp>
            <p:sp>
              <p:nvSpPr>
                <p:cNvPr id="32780" name="Text Box 8"/>
                <p:cNvSpPr txBox="1">
                  <a:spLocks noChangeArrowheads="1"/>
                </p:cNvSpPr>
                <p:nvPr/>
              </p:nvSpPr>
              <p:spPr bwMode="auto">
                <a:xfrm>
                  <a:off x="6612" y="9093"/>
                  <a:ext cx="2211" cy="624"/>
                </a:xfrm>
                <a:prstGeom prst="rect">
                  <a:avLst/>
                </a:prstGeom>
                <a:solidFill>
                  <a:srgbClr val="FF9933"/>
                </a:solidFill>
                <a:ln w="9525">
                  <a:solidFill>
                    <a:srgbClr val="000000"/>
                  </a:solidFill>
                  <a:miter lim="800000"/>
                  <a:headEnd/>
                  <a:tailEnd/>
                </a:ln>
              </p:spPr>
              <p:txBody>
                <a:bodyPr/>
                <a:lstStyle/>
                <a:p>
                  <a:pPr algn="ctr"/>
                  <a:r>
                    <a:rPr lang="en-GB" sz="1400">
                      <a:solidFill>
                        <a:srgbClr val="000000"/>
                      </a:solidFill>
                      <a:latin typeface="Times New Roman" pitchFamily="18" charset="0"/>
                      <a:cs typeface="Times New Roman" pitchFamily="18" charset="0"/>
                    </a:rPr>
                    <a:t>Strategy  adoption</a:t>
                  </a:r>
                  <a:endParaRPr lang="sl-SI" sz="1400">
                    <a:solidFill>
                      <a:srgbClr val="000000"/>
                    </a:solidFill>
                    <a:latin typeface="Times New Roman" pitchFamily="18" charset="0"/>
                    <a:cs typeface="Times New Roman" pitchFamily="18" charset="0"/>
                  </a:endParaRPr>
                </a:p>
              </p:txBody>
            </p:sp>
            <p:sp>
              <p:nvSpPr>
                <p:cNvPr id="32781" name="Text Box 17"/>
                <p:cNvSpPr txBox="1">
                  <a:spLocks noChangeArrowheads="1"/>
                </p:cNvSpPr>
                <p:nvPr/>
              </p:nvSpPr>
              <p:spPr bwMode="auto">
                <a:xfrm>
                  <a:off x="9456" y="8358"/>
                  <a:ext cx="2211" cy="624"/>
                </a:xfrm>
                <a:prstGeom prst="rect">
                  <a:avLst/>
                </a:prstGeom>
                <a:solidFill>
                  <a:srgbClr val="99FFCC"/>
                </a:solidFill>
                <a:ln w="9525">
                  <a:solidFill>
                    <a:srgbClr val="000000"/>
                  </a:solidFill>
                  <a:miter lim="800000"/>
                  <a:headEnd/>
                  <a:tailEnd/>
                </a:ln>
              </p:spPr>
              <p:txBody>
                <a:bodyPr/>
                <a:lstStyle/>
                <a:p>
                  <a:pPr algn="just"/>
                  <a:r>
                    <a:rPr lang="en-GB" sz="1400">
                      <a:solidFill>
                        <a:srgbClr val="000000"/>
                      </a:solidFill>
                      <a:latin typeface="Times New Roman" pitchFamily="18" charset="0"/>
                      <a:cs typeface="Times New Roman" pitchFamily="18" charset="0"/>
                    </a:rPr>
                    <a:t>Technical options</a:t>
                  </a:r>
                  <a:endParaRPr lang="sl-SI" sz="1400">
                    <a:solidFill>
                      <a:srgbClr val="000000"/>
                    </a:solidFill>
                    <a:latin typeface="Times New Roman" pitchFamily="18" charset="0"/>
                    <a:cs typeface="Times New Roman" pitchFamily="18" charset="0"/>
                  </a:endParaRPr>
                </a:p>
              </p:txBody>
            </p:sp>
            <p:sp>
              <p:nvSpPr>
                <p:cNvPr id="32782" name="Text Box 32"/>
                <p:cNvSpPr txBox="1">
                  <a:spLocks noChangeArrowheads="1"/>
                </p:cNvSpPr>
                <p:nvPr/>
              </p:nvSpPr>
              <p:spPr bwMode="auto">
                <a:xfrm>
                  <a:off x="9456" y="9792"/>
                  <a:ext cx="2211" cy="624"/>
                </a:xfrm>
                <a:prstGeom prst="rect">
                  <a:avLst/>
                </a:prstGeom>
                <a:solidFill>
                  <a:srgbClr val="99FFCC"/>
                </a:solidFill>
                <a:ln w="9525">
                  <a:solidFill>
                    <a:srgbClr val="000000"/>
                  </a:solidFill>
                  <a:miter lim="800000"/>
                  <a:headEnd/>
                  <a:tailEnd/>
                </a:ln>
              </p:spPr>
              <p:txBody>
                <a:bodyPr/>
                <a:lstStyle/>
                <a:p>
                  <a:r>
                    <a:rPr lang="en-GB" sz="1400">
                      <a:solidFill>
                        <a:srgbClr val="000000"/>
                      </a:solidFill>
                      <a:latin typeface="Times New Roman" pitchFamily="18" charset="0"/>
                      <a:cs typeface="Times New Roman" pitchFamily="18" charset="0"/>
                    </a:rPr>
                    <a:t>Responsibility for safety</a:t>
                  </a:r>
                  <a:endParaRPr lang="sl-SI" sz="1400">
                    <a:solidFill>
                      <a:srgbClr val="000000"/>
                    </a:solidFill>
                    <a:latin typeface="Times New Roman" pitchFamily="18" charset="0"/>
                    <a:cs typeface="Times New Roman" pitchFamily="18" charset="0"/>
                  </a:endParaRPr>
                </a:p>
              </p:txBody>
            </p:sp>
            <p:sp>
              <p:nvSpPr>
                <p:cNvPr id="32783" name="Text Box 35"/>
                <p:cNvSpPr txBox="1">
                  <a:spLocks noChangeArrowheads="1"/>
                </p:cNvSpPr>
                <p:nvPr/>
              </p:nvSpPr>
              <p:spPr bwMode="auto">
                <a:xfrm>
                  <a:off x="9456" y="9093"/>
                  <a:ext cx="2211" cy="624"/>
                </a:xfrm>
                <a:prstGeom prst="rect">
                  <a:avLst/>
                </a:prstGeom>
                <a:solidFill>
                  <a:srgbClr val="99FFCC"/>
                </a:solidFill>
                <a:ln w="9525">
                  <a:solidFill>
                    <a:srgbClr val="000000"/>
                  </a:solidFill>
                  <a:miter lim="800000"/>
                  <a:headEnd/>
                  <a:tailEnd/>
                </a:ln>
              </p:spPr>
              <p:txBody>
                <a:bodyPr/>
                <a:lstStyle/>
                <a:p>
                  <a:r>
                    <a:rPr lang="en-GB" sz="1400">
                      <a:solidFill>
                        <a:srgbClr val="000000"/>
                      </a:solidFill>
                      <a:latin typeface="Times New Roman" pitchFamily="18" charset="0"/>
                      <a:cs typeface="Times New Roman" pitchFamily="18" charset="0"/>
                    </a:rPr>
                    <a:t>Preparedness for emergency situations</a:t>
                  </a:r>
                  <a:endParaRPr lang="sl-SI" sz="1400">
                    <a:solidFill>
                      <a:srgbClr val="000000"/>
                    </a:solidFill>
                    <a:latin typeface="Times New Roman" pitchFamily="18" charset="0"/>
                    <a:cs typeface="Times New Roman" pitchFamily="18" charset="0"/>
                  </a:endParaRPr>
                </a:p>
              </p:txBody>
            </p:sp>
            <p:cxnSp>
              <p:nvCxnSpPr>
                <p:cNvPr id="32784" name="AutoShape 40"/>
                <p:cNvCxnSpPr>
                  <a:cxnSpLocks noChangeShapeType="1"/>
                </p:cNvCxnSpPr>
                <p:nvPr/>
              </p:nvCxnSpPr>
              <p:spPr bwMode="auto">
                <a:xfrm>
                  <a:off x="6022" y="9358"/>
                  <a:ext cx="590" cy="1"/>
                </a:xfrm>
                <a:prstGeom prst="straightConnector1">
                  <a:avLst/>
                </a:prstGeom>
                <a:noFill/>
                <a:ln w="9525">
                  <a:solidFill>
                    <a:srgbClr val="000000"/>
                  </a:solidFill>
                  <a:round/>
                  <a:headEnd/>
                  <a:tailEnd type="triangle" w="med" len="med"/>
                </a:ln>
              </p:spPr>
            </p:cxnSp>
            <p:cxnSp>
              <p:nvCxnSpPr>
                <p:cNvPr id="32785" name="AutoShape 52"/>
                <p:cNvCxnSpPr>
                  <a:cxnSpLocks noChangeShapeType="1"/>
                </p:cNvCxnSpPr>
                <p:nvPr/>
              </p:nvCxnSpPr>
              <p:spPr bwMode="auto">
                <a:xfrm flipH="1">
                  <a:off x="8805" y="8682"/>
                  <a:ext cx="645" cy="676"/>
                </a:xfrm>
                <a:prstGeom prst="straightConnector1">
                  <a:avLst/>
                </a:prstGeom>
                <a:noFill/>
                <a:ln w="9525">
                  <a:solidFill>
                    <a:srgbClr val="000000"/>
                  </a:solidFill>
                  <a:round/>
                  <a:headEnd type="triangle" w="med" len="med"/>
                  <a:tailEnd type="triangle" w="med" len="med"/>
                </a:ln>
              </p:spPr>
            </p:cxnSp>
            <p:cxnSp>
              <p:nvCxnSpPr>
                <p:cNvPr id="32786" name="AutoShape 53"/>
                <p:cNvCxnSpPr>
                  <a:cxnSpLocks noChangeShapeType="1"/>
                </p:cNvCxnSpPr>
                <p:nvPr/>
              </p:nvCxnSpPr>
              <p:spPr bwMode="auto">
                <a:xfrm flipH="1">
                  <a:off x="8805" y="9405"/>
                  <a:ext cx="645" cy="72"/>
                </a:xfrm>
                <a:prstGeom prst="straightConnector1">
                  <a:avLst/>
                </a:prstGeom>
                <a:noFill/>
                <a:ln w="9525">
                  <a:solidFill>
                    <a:srgbClr val="000000"/>
                  </a:solidFill>
                  <a:round/>
                  <a:headEnd/>
                  <a:tailEnd type="triangle" w="med" len="med"/>
                </a:ln>
              </p:spPr>
            </p:cxnSp>
            <p:cxnSp>
              <p:nvCxnSpPr>
                <p:cNvPr id="32787" name="AutoShape 55"/>
                <p:cNvCxnSpPr>
                  <a:cxnSpLocks noChangeShapeType="1"/>
                </p:cNvCxnSpPr>
                <p:nvPr/>
              </p:nvCxnSpPr>
              <p:spPr bwMode="auto">
                <a:xfrm flipH="1" flipV="1">
                  <a:off x="8805" y="9552"/>
                  <a:ext cx="658" cy="555"/>
                </a:xfrm>
                <a:prstGeom prst="straightConnector1">
                  <a:avLst/>
                </a:prstGeom>
                <a:noFill/>
                <a:ln w="9525">
                  <a:solidFill>
                    <a:srgbClr val="000000"/>
                  </a:solidFill>
                  <a:round/>
                  <a:headEnd/>
                  <a:tailEnd type="triangle" w="med" len="med"/>
                </a:ln>
              </p:spPr>
            </p:cxnSp>
          </p:grpSp>
        </p:gr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3379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7B5D8B87-2683-4C0A-9848-024F044B17BC}" type="slidenum">
              <a:rPr lang="en-US" smtClean="0"/>
              <a:pPr fontAlgn="base">
                <a:spcBef>
                  <a:spcPct val="0"/>
                </a:spcBef>
                <a:spcAft>
                  <a:spcPct val="0"/>
                </a:spcAft>
              </a:pPr>
              <a:t>14</a:t>
            </a:fld>
            <a:endParaRPr lang="en-US" smtClean="0"/>
          </a:p>
        </p:txBody>
      </p:sp>
      <p:sp>
        <p:nvSpPr>
          <p:cNvPr id="33795" name="Title 1"/>
          <p:cNvSpPr>
            <a:spLocks noGrp="1"/>
          </p:cNvSpPr>
          <p:nvPr>
            <p:ph type="title" idx="4294967295"/>
          </p:nvPr>
        </p:nvSpPr>
        <p:spPr/>
        <p:txBody>
          <a:bodyPr/>
          <a:lstStyle/>
          <a:p>
            <a:pPr eaLnBrk="1" hangingPunct="1"/>
            <a:r>
              <a:rPr lang="en-US" smtClean="0">
                <a:solidFill>
                  <a:schemeClr val="tx1"/>
                </a:solidFill>
              </a:rPr>
              <a:t>Qestions</a:t>
            </a:r>
            <a:endParaRPr lang="en-GB" smtClean="0">
              <a:solidFill>
                <a:schemeClr val="tx1"/>
              </a:solidFill>
            </a:endParaRPr>
          </a:p>
        </p:txBody>
      </p:sp>
      <p:sp>
        <p:nvSpPr>
          <p:cNvPr id="33796" name="Content Placeholder 2"/>
          <p:cNvSpPr>
            <a:spLocks noGrp="1"/>
          </p:cNvSpPr>
          <p:nvPr>
            <p:ph idx="4294967295"/>
          </p:nvPr>
        </p:nvSpPr>
        <p:spPr/>
        <p:txBody>
          <a:bodyPr/>
          <a:lstStyle/>
          <a:p>
            <a:pPr marL="609600" indent="-609600">
              <a:spcBef>
                <a:spcPct val="20000"/>
              </a:spcBef>
              <a:buFont typeface="Calibri Light"/>
              <a:buAutoNum type="arabicPeriod"/>
            </a:pPr>
            <a:r>
              <a:rPr lang="en-GB" smtClean="0"/>
              <a:t>What do we call a Radioactive Waste? (three aspects) </a:t>
            </a:r>
          </a:p>
          <a:p>
            <a:pPr marL="609600" indent="-609600">
              <a:spcBef>
                <a:spcPct val="20000"/>
              </a:spcBef>
              <a:buFont typeface="Calibri Light"/>
              <a:buAutoNum type="arabicPeriod"/>
            </a:pPr>
            <a:endParaRPr lang="en-GB" smtClean="0"/>
          </a:p>
          <a:p>
            <a:pPr marL="609600" indent="-609600">
              <a:spcBef>
                <a:spcPct val="20000"/>
              </a:spcBef>
              <a:buFont typeface="Calibri Light"/>
              <a:buAutoNum type="arabicPeriod"/>
            </a:pPr>
            <a:r>
              <a:rPr lang="en-GB" smtClean="0"/>
              <a:t>What is the National strategy on radioactive waste management should be about?</a:t>
            </a:r>
          </a:p>
          <a:p>
            <a:pPr marL="609600" indent="-609600">
              <a:spcBef>
                <a:spcPct val="20000"/>
              </a:spcBef>
              <a:buFont typeface="Calibri Light"/>
              <a:buAutoNum type="arabicPeriod"/>
            </a:pPr>
            <a:endParaRPr lang="en-GB" smtClean="0"/>
          </a:p>
          <a:p>
            <a:pPr marL="609600" indent="-609600">
              <a:spcBef>
                <a:spcPct val="20000"/>
              </a:spcBef>
              <a:buFont typeface="Calibri Light"/>
              <a:buAutoNum type="arabicPeriod"/>
            </a:pPr>
            <a:r>
              <a:rPr lang="en-GB" smtClean="0"/>
              <a:t>What are national counterparts roles in RW management?</a:t>
            </a:r>
          </a:p>
          <a:p>
            <a:pPr marL="609600" indent="-609600" eaLnBrk="1" hangingPunct="1"/>
            <a:endParaRPr lang="hu-HU" smtClean="0"/>
          </a:p>
        </p:txBody>
      </p:sp>
      <p:sp>
        <p:nvSpPr>
          <p:cNvPr id="33797" name="Date Placeholder 3"/>
          <p:cNvSpPr txBox="1">
            <a:spLocks noGrp="1"/>
          </p:cNvSpPr>
          <p:nvPr/>
        </p:nvSpPr>
        <p:spPr bwMode="white">
          <a:xfrm>
            <a:off x="6659563" y="6480175"/>
            <a:ext cx="2520950" cy="252413"/>
          </a:xfrm>
          <a:prstGeom prst="rect">
            <a:avLst/>
          </a:prstGeom>
          <a:noFill/>
          <a:ln w="9525">
            <a:noFill/>
            <a:miter lim="800000"/>
            <a:headEnd/>
            <a:tailEnd/>
          </a:ln>
        </p:spPr>
        <p:txBody>
          <a:bodyPr lIns="72000" tIns="36000" rIns="0" bIns="0" anchor="ctr"/>
          <a:lstStyle/>
          <a:p>
            <a:pPr algn="ctr"/>
            <a:r>
              <a:rPr lang="en-US" sz="1200">
                <a:solidFill>
                  <a:schemeClr val="tx2"/>
                </a:solidFill>
                <a:latin typeface="Calibri" pitchFamily="34" charset="0"/>
              </a:rPr>
              <a:t>15-26 January - 19-30 March 2018</a:t>
            </a:r>
          </a:p>
        </p:txBody>
      </p:sp>
      <p:sp>
        <p:nvSpPr>
          <p:cNvPr id="33798" name="Footer Placeholder 4"/>
          <p:cNvSpPr txBox="1">
            <a:spLocks noGrp="1"/>
          </p:cNvSpPr>
          <p:nvPr/>
        </p:nvSpPr>
        <p:spPr bwMode="white">
          <a:xfrm>
            <a:off x="1800225" y="6480175"/>
            <a:ext cx="4859338" cy="252413"/>
          </a:xfrm>
          <a:prstGeom prst="rect">
            <a:avLst/>
          </a:prstGeom>
          <a:noFill/>
          <a:ln w="9525">
            <a:noFill/>
            <a:miter lim="800000"/>
            <a:headEnd/>
            <a:tailEnd/>
          </a:ln>
        </p:spPr>
        <p:txBody>
          <a:bodyPr lIns="72000" tIns="36000" rIns="0" bIns="0" anchor="ctr"/>
          <a:lstStyle/>
          <a:p>
            <a:endParaRPr lang="ru-RU" sz="1200">
              <a:solidFill>
                <a:schemeClr val="tx2"/>
              </a:solidFill>
              <a:latin typeface="Calibri" pitchFamily="34" charset="0"/>
            </a:endParaRPr>
          </a:p>
        </p:txBody>
      </p:sp>
      <p:sp>
        <p:nvSpPr>
          <p:cNvPr id="33799" name="Slide Number Placeholder 5"/>
          <p:cNvSpPr txBox="1">
            <a:spLocks noGrp="1"/>
          </p:cNvSpPr>
          <p:nvPr/>
        </p:nvSpPr>
        <p:spPr bwMode="white">
          <a:xfrm>
            <a:off x="9180513" y="6480175"/>
            <a:ext cx="539750" cy="252413"/>
          </a:xfrm>
          <a:prstGeom prst="rect">
            <a:avLst/>
          </a:prstGeom>
          <a:noFill/>
          <a:ln w="9525">
            <a:noFill/>
            <a:miter lim="800000"/>
            <a:headEnd/>
            <a:tailEnd/>
          </a:ln>
        </p:spPr>
        <p:txBody>
          <a:bodyPr lIns="72000" tIns="36000" rIns="0" bIns="0" anchor="ctr"/>
          <a:lstStyle/>
          <a:p>
            <a:pPr algn="r"/>
            <a:fld id="{A51A533C-FEA3-424C-9EAC-EB368F950E78}" type="slidenum">
              <a:rPr lang="en-US" sz="1200">
                <a:solidFill>
                  <a:schemeClr val="tx2"/>
                </a:solidFill>
                <a:latin typeface="Calibri" pitchFamily="34" charset="0"/>
              </a:rPr>
              <a:pPr algn="r"/>
              <a:t>14</a:t>
            </a:fld>
            <a:endParaRPr lang="en-US" sz="1200">
              <a:solidFill>
                <a:schemeClr val="tx2"/>
              </a:solidFill>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3481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58E79234-66F2-4A13-9D03-B8776B291BC2}" type="slidenum">
              <a:rPr lang="en-US" smtClean="0"/>
              <a:pPr fontAlgn="base">
                <a:spcBef>
                  <a:spcPct val="0"/>
                </a:spcBef>
                <a:spcAft>
                  <a:spcPct val="0"/>
                </a:spcAft>
              </a:pPr>
              <a:t>15</a:t>
            </a:fld>
            <a:endParaRPr lang="en-US" smtClean="0"/>
          </a:p>
        </p:txBody>
      </p:sp>
      <p:sp>
        <p:nvSpPr>
          <p:cNvPr id="34819" name="Title 1"/>
          <p:cNvSpPr>
            <a:spLocks noGrp="1"/>
          </p:cNvSpPr>
          <p:nvPr>
            <p:ph type="title" idx="4294967295"/>
          </p:nvPr>
        </p:nvSpPr>
        <p:spPr/>
        <p:txBody>
          <a:bodyPr lIns="91440" tIns="45720" rIns="91440" bIns="45720"/>
          <a:lstStyle/>
          <a:p>
            <a:pPr eaLnBrk="1" hangingPunct="1"/>
            <a:r>
              <a:rPr lang="en-GB" smtClean="0"/>
              <a:t>WASTE CLASSIFICATION - </a:t>
            </a:r>
            <a:r>
              <a:rPr lang="en-GB" sz="4000" smtClean="0"/>
              <a:t>Learning objectives</a:t>
            </a:r>
          </a:p>
        </p:txBody>
      </p:sp>
      <p:sp>
        <p:nvSpPr>
          <p:cNvPr id="34820" name="Content Placeholder 2"/>
          <p:cNvSpPr>
            <a:spLocks noGrp="1"/>
          </p:cNvSpPr>
          <p:nvPr>
            <p:ph idx="4294967295"/>
          </p:nvPr>
        </p:nvSpPr>
        <p:spPr>
          <a:xfrm>
            <a:off x="469900" y="1328738"/>
            <a:ext cx="8883650" cy="5110162"/>
          </a:xfrm>
          <a:solidFill>
            <a:srgbClr val="FFFFCC"/>
          </a:solidFill>
          <a:ln w="19050">
            <a:solidFill>
              <a:srgbClr val="FF9900"/>
            </a:solidFill>
          </a:ln>
        </p:spPr>
        <p:txBody>
          <a:bodyPr lIns="288000" tIns="288000" rIns="288000" bIns="288000"/>
          <a:lstStyle/>
          <a:p>
            <a:pPr marL="609600" indent="-609600" eaLnBrk="1" hangingPunct="1">
              <a:spcBef>
                <a:spcPct val="50000"/>
              </a:spcBef>
              <a:buClr>
                <a:srgbClr val="317DBF"/>
              </a:buClr>
              <a:buFont typeface="Arial" charset="0"/>
              <a:buAutoNum type="arabicPeriod"/>
            </a:pPr>
            <a:r>
              <a:rPr lang="en-GB" sz="3100" i="1" smtClean="0"/>
              <a:t>Get broad overview of the waste classification</a:t>
            </a:r>
            <a:r>
              <a:rPr lang="sl-SI" sz="3100" i="1" smtClean="0"/>
              <a:t>.</a:t>
            </a:r>
          </a:p>
          <a:p>
            <a:pPr marL="609600" indent="-609600">
              <a:spcBef>
                <a:spcPct val="20000"/>
              </a:spcBef>
              <a:buFont typeface="Calibri Light"/>
              <a:buAutoNum type="arabicPeriod"/>
            </a:pPr>
            <a:r>
              <a:rPr lang="en-GB" sz="3100" i="1" smtClean="0"/>
              <a:t>Understand the characteristics of the: </a:t>
            </a:r>
          </a:p>
          <a:p>
            <a:pPr marL="893763" lvl="1" indent="-533400" eaLnBrk="1" hangingPunct="1">
              <a:spcBef>
                <a:spcPts val="300"/>
              </a:spcBef>
              <a:spcAft>
                <a:spcPts val="300"/>
              </a:spcAft>
            </a:pPr>
            <a:r>
              <a:rPr lang="en-GB" sz="3100" i="1" smtClean="0">
                <a:solidFill>
                  <a:schemeClr val="tx1"/>
                </a:solidFill>
              </a:rPr>
              <a:t>exempt waste,</a:t>
            </a:r>
          </a:p>
          <a:p>
            <a:pPr marL="893763" lvl="1" indent="-533400" eaLnBrk="1" hangingPunct="1">
              <a:spcBef>
                <a:spcPts val="300"/>
              </a:spcBef>
              <a:spcAft>
                <a:spcPts val="300"/>
              </a:spcAft>
            </a:pPr>
            <a:r>
              <a:rPr lang="en-GB" sz="3100" i="1" smtClean="0">
                <a:solidFill>
                  <a:schemeClr val="tx1"/>
                </a:solidFill>
              </a:rPr>
              <a:t>very short lived waste,</a:t>
            </a:r>
          </a:p>
          <a:p>
            <a:pPr marL="893763" lvl="1" indent="-533400" eaLnBrk="1" hangingPunct="1">
              <a:spcBef>
                <a:spcPts val="300"/>
              </a:spcBef>
              <a:spcAft>
                <a:spcPts val="300"/>
              </a:spcAft>
            </a:pPr>
            <a:r>
              <a:rPr lang="en-GB" sz="3100" i="1" smtClean="0">
                <a:solidFill>
                  <a:schemeClr val="tx1"/>
                </a:solidFill>
              </a:rPr>
              <a:t>very low level waste,</a:t>
            </a:r>
          </a:p>
          <a:p>
            <a:pPr marL="893763" lvl="1" indent="-533400" eaLnBrk="1" hangingPunct="1">
              <a:spcBef>
                <a:spcPts val="300"/>
              </a:spcBef>
              <a:spcAft>
                <a:spcPts val="300"/>
              </a:spcAft>
            </a:pPr>
            <a:r>
              <a:rPr lang="en-GB" sz="3100" i="1" smtClean="0">
                <a:solidFill>
                  <a:schemeClr val="tx1"/>
                </a:solidFill>
              </a:rPr>
              <a:t>low level waste,</a:t>
            </a:r>
          </a:p>
          <a:p>
            <a:pPr marL="893763" lvl="1" indent="-533400" eaLnBrk="1" hangingPunct="1">
              <a:spcBef>
                <a:spcPts val="300"/>
              </a:spcBef>
              <a:spcAft>
                <a:spcPts val="300"/>
              </a:spcAft>
            </a:pPr>
            <a:r>
              <a:rPr lang="en-GB" sz="3100" i="1" smtClean="0">
                <a:solidFill>
                  <a:schemeClr val="tx1"/>
                </a:solidFill>
              </a:rPr>
              <a:t>intermediate level waste,</a:t>
            </a:r>
          </a:p>
          <a:p>
            <a:pPr marL="893763" lvl="1" indent="-533400" eaLnBrk="1" hangingPunct="1">
              <a:spcBef>
                <a:spcPts val="300"/>
              </a:spcBef>
              <a:spcAft>
                <a:spcPts val="300"/>
              </a:spcAft>
            </a:pPr>
            <a:r>
              <a:rPr lang="en-GB" sz="3100" i="1" smtClean="0">
                <a:solidFill>
                  <a:schemeClr val="tx1"/>
                </a:solidFill>
              </a:rPr>
              <a:t>high level waste.</a:t>
            </a:r>
          </a:p>
          <a:p>
            <a:pPr marL="893763" lvl="1" indent="-533400" eaLnBrk="1" hangingPunct="1">
              <a:spcBef>
                <a:spcPts val="300"/>
              </a:spcBef>
              <a:spcAft>
                <a:spcPts val="300"/>
              </a:spcAft>
            </a:pPr>
            <a:endParaRPr lang="en-GB" sz="3100" i="1" smtClean="0"/>
          </a:p>
          <a:p>
            <a:pPr marL="609600" indent="-609600" eaLnBrk="1" hangingPunct="1">
              <a:spcAft>
                <a:spcPts val="600"/>
              </a:spcAft>
            </a:pPr>
            <a:endParaRPr lang="en-GB" sz="3100" i="1" smtClean="0"/>
          </a:p>
          <a:p>
            <a:pPr marL="609600" indent="-609600" eaLnBrk="1" hangingPunct="1">
              <a:spcBef>
                <a:spcPct val="0"/>
              </a:spcBef>
              <a:buFont typeface="Arial" charset="0"/>
              <a:buNone/>
            </a:pPr>
            <a:endParaRPr lang="en-GB" sz="1800" b="1" smtClean="0">
              <a:latin typeface="Segoe UI Light"/>
            </a:endParaRPr>
          </a:p>
          <a:p>
            <a:pPr marL="609600" indent="-609600"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3584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217C4C24-86E4-461F-AAB2-8822E0A88FB4}" type="slidenum">
              <a:rPr lang="en-US" smtClean="0"/>
              <a:pPr fontAlgn="base">
                <a:spcBef>
                  <a:spcPct val="0"/>
                </a:spcBef>
                <a:spcAft>
                  <a:spcPct val="0"/>
                </a:spcAft>
              </a:pPr>
              <a:t>16</a:t>
            </a:fld>
            <a:endParaRPr lang="en-US" smtClean="0"/>
          </a:p>
        </p:txBody>
      </p:sp>
      <p:sp>
        <p:nvSpPr>
          <p:cNvPr id="35843" name="Title 1"/>
          <p:cNvSpPr>
            <a:spLocks noGrp="1"/>
          </p:cNvSpPr>
          <p:nvPr>
            <p:ph type="title" idx="4294967295"/>
          </p:nvPr>
        </p:nvSpPr>
        <p:spPr/>
        <p:txBody>
          <a:bodyPr lIns="91440" tIns="45720" rIns="91440" bIns="45720"/>
          <a:lstStyle/>
          <a:p>
            <a:pPr eaLnBrk="1" hangingPunct="1"/>
            <a:r>
              <a:rPr lang="en-GB" smtClean="0"/>
              <a:t>Waste classification - IAEA</a:t>
            </a:r>
          </a:p>
        </p:txBody>
      </p:sp>
      <p:sp>
        <p:nvSpPr>
          <p:cNvPr id="35844" name="Content Placeholder 2"/>
          <p:cNvSpPr>
            <a:spLocks noGrp="1"/>
          </p:cNvSpPr>
          <p:nvPr>
            <p:ph idx="4294967295"/>
          </p:nvPr>
        </p:nvSpPr>
        <p:spPr>
          <a:xfrm>
            <a:off x="747713" y="1301750"/>
            <a:ext cx="9158287" cy="4679950"/>
          </a:xfrm>
        </p:spPr>
        <p:txBody>
          <a:bodyPr/>
          <a:lstStyle/>
          <a:p>
            <a:pPr eaLnBrk="1" hangingPunct="1">
              <a:spcAft>
                <a:spcPts val="600"/>
              </a:spcAft>
            </a:pPr>
            <a:r>
              <a:rPr lang="en-GB" sz="2400" smtClean="0"/>
              <a:t>To </a:t>
            </a:r>
            <a:r>
              <a:rPr lang="en-GB" sz="2400" b="1" smtClean="0">
                <a:solidFill>
                  <a:srgbClr val="654A15"/>
                </a:solidFill>
              </a:rPr>
              <a:t>uniform</a:t>
            </a:r>
            <a:r>
              <a:rPr lang="en-GB" sz="2400" smtClean="0"/>
              <a:t> different terminology and </a:t>
            </a:r>
            <a:r>
              <a:rPr lang="en-GB" sz="2400" b="1" smtClean="0">
                <a:solidFill>
                  <a:srgbClr val="654A15"/>
                </a:solidFill>
              </a:rPr>
              <a:t>safety measures </a:t>
            </a:r>
            <a:r>
              <a:rPr lang="en-GB" sz="2400" smtClean="0"/>
              <a:t>in waste managing it was necessary to introduce uniform </a:t>
            </a:r>
            <a:r>
              <a:rPr lang="en-GB" sz="2400" b="1" smtClean="0">
                <a:solidFill>
                  <a:srgbClr val="654A15"/>
                </a:solidFill>
              </a:rPr>
              <a:t>methodology for classifying radioactive waste </a:t>
            </a:r>
            <a:r>
              <a:rPr lang="en-GB" sz="2400" smtClean="0"/>
              <a:t>according to the </a:t>
            </a:r>
            <a:r>
              <a:rPr lang="en-GB" sz="2400" b="1" smtClean="0">
                <a:solidFill>
                  <a:srgbClr val="654A15"/>
                </a:solidFill>
              </a:rPr>
              <a:t>physical, chemical and radiological properties </a:t>
            </a:r>
            <a:r>
              <a:rPr lang="en-GB" sz="2400" smtClean="0"/>
              <a:t>that are relevant to facilities or circumstances in which radioactive waste is </a:t>
            </a:r>
            <a:r>
              <a:rPr lang="en-GB" sz="2400" b="1" smtClean="0">
                <a:solidFill>
                  <a:srgbClr val="654A15"/>
                </a:solidFill>
              </a:rPr>
              <a:t>generated and managed</a:t>
            </a:r>
            <a:r>
              <a:rPr lang="en-GB" sz="2400" smtClean="0"/>
              <a:t>. </a:t>
            </a:r>
          </a:p>
          <a:p>
            <a:pPr eaLnBrk="1" hangingPunct="1">
              <a:spcAft>
                <a:spcPts val="600"/>
              </a:spcAft>
            </a:pPr>
            <a:r>
              <a:rPr lang="en-GB" sz="2400" b="1" smtClean="0">
                <a:solidFill>
                  <a:srgbClr val="654A15"/>
                </a:solidFill>
              </a:rPr>
              <a:t>Difference in terminology</a:t>
            </a:r>
            <a:r>
              <a:rPr lang="en-GB" sz="2400" smtClean="0"/>
              <a:t>, in some instances, rise to difficulties in establishing </a:t>
            </a:r>
            <a:r>
              <a:rPr lang="en-GB" sz="2400" b="1" smtClean="0">
                <a:solidFill>
                  <a:srgbClr val="654A15"/>
                </a:solidFill>
              </a:rPr>
              <a:t>consistent and coherent waste management policies and implementing strategies</a:t>
            </a:r>
            <a:r>
              <a:rPr lang="en-GB" sz="2400" smtClean="0"/>
              <a:t>.</a:t>
            </a:r>
          </a:p>
          <a:p>
            <a:pPr eaLnBrk="1" hangingPunct="1">
              <a:spcAft>
                <a:spcPts val="600"/>
              </a:spcAft>
            </a:pPr>
            <a:r>
              <a:rPr lang="en-GB" sz="2400" smtClean="0"/>
              <a:t>Consistent</a:t>
            </a:r>
            <a:r>
              <a:rPr lang="en-GB" sz="2400" b="1" smtClean="0">
                <a:solidFill>
                  <a:srgbClr val="654A15"/>
                </a:solidFill>
              </a:rPr>
              <a:t> classification </a:t>
            </a:r>
            <a:r>
              <a:rPr lang="en-GB" sz="2400" smtClean="0"/>
              <a:t>of the radioactive waste was necessary to ensure </a:t>
            </a:r>
            <a:r>
              <a:rPr lang="en-GB" sz="2400" b="1" smtClean="0">
                <a:solidFill>
                  <a:srgbClr val="654A15"/>
                </a:solidFill>
              </a:rPr>
              <a:t>easy communication on waste management practices </a:t>
            </a:r>
            <a:r>
              <a:rPr lang="en-GB" sz="2400" smtClean="0"/>
              <a:t>on </a:t>
            </a:r>
            <a:r>
              <a:rPr lang="en-GB" sz="2400" b="1" smtClean="0">
                <a:solidFill>
                  <a:srgbClr val="654A15"/>
                </a:solidFill>
              </a:rPr>
              <a:t>nationally and internationally </a:t>
            </a:r>
            <a:r>
              <a:rPr lang="en-GB" sz="2400" smtClean="0"/>
              <a:t>level, particularly in the context of the </a:t>
            </a:r>
            <a:r>
              <a:rPr lang="en-GB" sz="2400" b="1" smtClean="0">
                <a:solidFill>
                  <a:srgbClr val="654A15"/>
                </a:solidFill>
              </a:rPr>
              <a:t>Joint Convention</a:t>
            </a:r>
            <a:r>
              <a:rPr lang="en-GB" sz="2400" smtClean="0"/>
              <a:t> on the Safety of Spent Fuel Management  and on the Safety of Radioactive Waste Management</a:t>
            </a:r>
            <a:r>
              <a:rPr lang="sl-SI" sz="2400" smtClean="0"/>
              <a:t>.</a:t>
            </a:r>
            <a:endParaRPr lang="en-GB" sz="24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3789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AACC2D46-AF1A-4F62-B287-8F91BA5765F9}" type="slidenum">
              <a:rPr lang="en-US" smtClean="0"/>
              <a:pPr fontAlgn="base">
                <a:spcBef>
                  <a:spcPct val="0"/>
                </a:spcBef>
                <a:spcAft>
                  <a:spcPct val="0"/>
                </a:spcAft>
              </a:pPr>
              <a:t>17</a:t>
            </a:fld>
            <a:endParaRPr lang="en-US" smtClean="0"/>
          </a:p>
        </p:txBody>
      </p:sp>
      <p:sp>
        <p:nvSpPr>
          <p:cNvPr id="37891" name="Title 1"/>
          <p:cNvSpPr>
            <a:spLocks noGrp="1"/>
          </p:cNvSpPr>
          <p:nvPr>
            <p:ph type="title" idx="4294967295"/>
          </p:nvPr>
        </p:nvSpPr>
        <p:spPr/>
        <p:txBody>
          <a:bodyPr lIns="91440" tIns="45720" rIns="91440" bIns="45720"/>
          <a:lstStyle/>
          <a:p>
            <a:pPr eaLnBrk="1" hangingPunct="1"/>
            <a:r>
              <a:rPr lang="en-GB" smtClean="0"/>
              <a:t>Waste classification - IAEA</a:t>
            </a:r>
          </a:p>
        </p:txBody>
      </p:sp>
      <p:sp>
        <p:nvSpPr>
          <p:cNvPr id="3789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Many countries adopt a nationally uniform system of classification of radioactive waste in accordance with IAEA guidelines − IAEA </a:t>
            </a:r>
            <a:r>
              <a:rPr lang="en-GB" sz="2400" b="1" smtClean="0">
                <a:solidFill>
                  <a:srgbClr val="654A15"/>
                </a:solidFill>
              </a:rPr>
              <a:t>General Safety Guide Classification of Radioactive Waste (No. GSG-1)</a:t>
            </a:r>
            <a:r>
              <a:rPr lang="en-GB" sz="2400" smtClean="0"/>
              <a:t>.</a:t>
            </a:r>
          </a:p>
          <a:p>
            <a:pPr eaLnBrk="1" hangingPunct="1">
              <a:spcAft>
                <a:spcPts val="600"/>
              </a:spcAft>
            </a:pPr>
            <a:endParaRPr lang="en-GB" sz="2400" smtClean="0"/>
          </a:p>
          <a:p>
            <a:pPr eaLnBrk="1" hangingPunct="1">
              <a:spcAft>
                <a:spcPts val="600"/>
              </a:spcAft>
            </a:pPr>
            <a:r>
              <a:rPr lang="en-GB" sz="2400" smtClean="0"/>
              <a:t>It is important that </a:t>
            </a:r>
            <a:r>
              <a:rPr lang="en-GB" sz="2400" b="1" smtClean="0">
                <a:solidFill>
                  <a:srgbClr val="654A15"/>
                </a:solidFill>
              </a:rPr>
              <a:t>all types </a:t>
            </a:r>
            <a:r>
              <a:rPr lang="en-GB" sz="2400" smtClean="0"/>
              <a:t>of radioactive waste are </a:t>
            </a:r>
            <a:r>
              <a:rPr lang="en-GB" sz="2400" b="1" smtClean="0">
                <a:solidFill>
                  <a:srgbClr val="654A15"/>
                </a:solidFill>
              </a:rPr>
              <a:t>correctly classified </a:t>
            </a:r>
            <a:r>
              <a:rPr lang="en-GB" sz="2400" smtClean="0"/>
              <a:t>to ensure that appropriate </a:t>
            </a:r>
            <a:r>
              <a:rPr lang="en-GB" sz="2400" b="1" smtClean="0">
                <a:solidFill>
                  <a:srgbClr val="654A15"/>
                </a:solidFill>
              </a:rPr>
              <a:t>disposal measures will be applied</a:t>
            </a:r>
            <a:r>
              <a:rPr lang="en-GB" sz="2400" smtClean="0"/>
              <a:t>.</a:t>
            </a:r>
          </a:p>
          <a:p>
            <a:pPr eaLnBrk="1" hangingPunct="1">
              <a:spcAft>
                <a:spcPts val="600"/>
              </a:spcAft>
            </a:pPr>
            <a:endParaRPr lang="en-GB" sz="2400" smtClean="0"/>
          </a:p>
          <a:p>
            <a:pPr eaLnBrk="1" hangingPunct="1">
              <a:spcAft>
                <a:spcPts val="600"/>
              </a:spcAft>
            </a:pPr>
            <a:r>
              <a:rPr lang="en-GB" sz="2400" smtClean="0"/>
              <a:t>The IAEA Safety Guide sets out </a:t>
            </a:r>
            <a:r>
              <a:rPr lang="en-GB" sz="2400" b="1" smtClean="0">
                <a:solidFill>
                  <a:srgbClr val="654A15"/>
                </a:solidFill>
              </a:rPr>
              <a:t>non-prescriptive, best-practice guidance </a:t>
            </a:r>
            <a:r>
              <a:rPr lang="en-GB" sz="2400" smtClean="0"/>
              <a:t>for classifying radioactive waste.</a:t>
            </a:r>
            <a:r>
              <a:rPr lang="en-GB" smtClean="0"/>
              <a:t> </a:t>
            </a:r>
          </a:p>
          <a:p>
            <a:pPr eaLnBrk="1" hangingPunct="1">
              <a:spcAft>
                <a:spcPts val="600"/>
              </a:spcAft>
            </a:pPr>
            <a:endParaRPr lang="en-GB" smtClean="0"/>
          </a:p>
          <a:p>
            <a:pPr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3993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A46FBAFC-5320-4E8E-A21C-DA5000AB9519}" type="slidenum">
              <a:rPr lang="en-US" smtClean="0"/>
              <a:pPr fontAlgn="base">
                <a:spcBef>
                  <a:spcPct val="0"/>
                </a:spcBef>
                <a:spcAft>
                  <a:spcPct val="0"/>
                </a:spcAft>
              </a:pPr>
              <a:t>18</a:t>
            </a:fld>
            <a:endParaRPr lang="en-US" smtClean="0"/>
          </a:p>
        </p:txBody>
      </p:sp>
      <p:sp>
        <p:nvSpPr>
          <p:cNvPr id="39939" name="Title 1"/>
          <p:cNvSpPr>
            <a:spLocks noGrp="1"/>
          </p:cNvSpPr>
          <p:nvPr>
            <p:ph type="title" idx="4294967295"/>
          </p:nvPr>
        </p:nvSpPr>
        <p:spPr/>
        <p:txBody>
          <a:bodyPr lIns="91440" tIns="45720" rIns="91440" bIns="45720"/>
          <a:lstStyle/>
          <a:p>
            <a:pPr eaLnBrk="1" hangingPunct="1"/>
            <a:r>
              <a:rPr lang="en-GB" smtClean="0"/>
              <a:t>Waste classification - IAEA</a:t>
            </a:r>
          </a:p>
        </p:txBody>
      </p:sp>
      <p:sp>
        <p:nvSpPr>
          <p:cNvPr id="39940"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800" smtClean="0"/>
              <a:t>The Safety Guide ensures appropriate </a:t>
            </a:r>
            <a:r>
              <a:rPr lang="en-GB" sz="2800" b="1" smtClean="0">
                <a:solidFill>
                  <a:srgbClr val="654A15"/>
                </a:solidFill>
              </a:rPr>
              <a:t>flexibility to classify their waste </a:t>
            </a:r>
            <a:r>
              <a:rPr lang="en-GB" sz="2800" smtClean="0"/>
              <a:t>in accordance with internationally accepted methods and terminology.</a:t>
            </a:r>
          </a:p>
          <a:p>
            <a:pPr eaLnBrk="1" hangingPunct="1">
              <a:spcAft>
                <a:spcPts val="600"/>
              </a:spcAft>
            </a:pPr>
            <a:endParaRPr lang="en-GB" sz="2800" smtClean="0"/>
          </a:p>
          <a:p>
            <a:pPr eaLnBrk="1" hangingPunct="1">
              <a:spcAft>
                <a:spcPts val="600"/>
              </a:spcAft>
            </a:pPr>
            <a:r>
              <a:rPr lang="en-GB" sz="2800" smtClean="0"/>
              <a:t>Quantitative values of </a:t>
            </a:r>
            <a:r>
              <a:rPr lang="en-GB" sz="2800" b="1" smtClean="0">
                <a:solidFill>
                  <a:srgbClr val="654A15"/>
                </a:solidFill>
              </a:rPr>
              <a:t>allowable activity content </a:t>
            </a:r>
            <a:r>
              <a:rPr lang="en-GB" sz="2800" smtClean="0"/>
              <a:t>for each significant radionuclide are specified on the basis of </a:t>
            </a:r>
            <a:r>
              <a:rPr lang="en-GB" sz="2800" b="1" smtClean="0">
                <a:solidFill>
                  <a:srgbClr val="654A15"/>
                </a:solidFill>
              </a:rPr>
              <a:t>safety assessments </a:t>
            </a:r>
            <a:r>
              <a:rPr lang="en-GB" sz="2800" smtClean="0"/>
              <a:t>for individual disposal sites.</a:t>
            </a:r>
          </a:p>
          <a:p>
            <a:pPr eaLnBrk="1" hangingPunct="1">
              <a:spcAft>
                <a:spcPts val="600"/>
              </a:spcAft>
              <a:buFont typeface="Arial" charset="0"/>
              <a:buNone/>
            </a:pPr>
            <a:r>
              <a:rPr lang="en-GB" smtClean="0"/>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4198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AE918244-0301-4936-9FB3-864F85EDB905}" type="slidenum">
              <a:rPr lang="en-US" smtClean="0"/>
              <a:pPr fontAlgn="base">
                <a:spcBef>
                  <a:spcPct val="0"/>
                </a:spcBef>
                <a:spcAft>
                  <a:spcPct val="0"/>
                </a:spcAft>
              </a:pPr>
              <a:t>19</a:t>
            </a:fld>
            <a:endParaRPr lang="en-US" smtClean="0"/>
          </a:p>
        </p:txBody>
      </p:sp>
      <p:sp>
        <p:nvSpPr>
          <p:cNvPr id="41987" name="Title 1"/>
          <p:cNvSpPr>
            <a:spLocks noGrp="1"/>
          </p:cNvSpPr>
          <p:nvPr>
            <p:ph type="title" idx="4294967295"/>
          </p:nvPr>
        </p:nvSpPr>
        <p:spPr/>
        <p:txBody>
          <a:bodyPr lIns="91440" tIns="45720" rIns="91440" bIns="45720"/>
          <a:lstStyle/>
          <a:p>
            <a:pPr eaLnBrk="1" hangingPunct="1"/>
            <a:r>
              <a:rPr lang="en-GB" smtClean="0"/>
              <a:t>Waste classification - IAEA</a:t>
            </a:r>
          </a:p>
        </p:txBody>
      </p:sp>
      <p:pic>
        <p:nvPicPr>
          <p:cNvPr id="41988" name="Picture 4"/>
          <p:cNvPicPr>
            <a:picLocks noChangeAspect="1" noChangeArrowheads="1"/>
          </p:cNvPicPr>
          <p:nvPr/>
        </p:nvPicPr>
        <p:blipFill>
          <a:blip r:embed="rId2"/>
          <a:srcRect/>
          <a:stretch>
            <a:fillRect/>
          </a:stretch>
        </p:blipFill>
        <p:spPr bwMode="auto">
          <a:xfrm>
            <a:off x="847725" y="898525"/>
            <a:ext cx="7869238" cy="5376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6"/>
          <p:cNvSpPr>
            <a:spLocks noGrp="1" noChangeArrowheads="1"/>
          </p:cNvSpPr>
          <p:nvPr>
            <p:ph type="ftr" sz="quarter" idx="10"/>
          </p:nvPr>
        </p:nvSpPr>
        <p:spPr>
          <a:noFill/>
          <a:ln>
            <a:miter lim="800000"/>
            <a:headEnd/>
            <a:tailEnd/>
          </a:ln>
        </p:spPr>
        <p:txBody>
          <a:bodyPr/>
          <a:lstStyle/>
          <a:p>
            <a:r>
              <a:rPr lang="en-US" smtClean="0"/>
              <a:t>Module XIX  Radioactive Waste Management </a:t>
            </a:r>
          </a:p>
        </p:txBody>
      </p:sp>
      <p:sp>
        <p:nvSpPr>
          <p:cNvPr id="12290" name="Rectangle 7"/>
          <p:cNvSpPr>
            <a:spLocks noGrp="1" noChangeArrowheads="1"/>
          </p:cNvSpPr>
          <p:nvPr>
            <p:ph type="sldNum" sz="quarter" idx="11"/>
          </p:nvPr>
        </p:nvSpPr>
        <p:spPr>
          <a:noFill/>
          <a:ln>
            <a:miter lim="800000"/>
            <a:headEnd/>
            <a:tailEnd/>
          </a:ln>
        </p:spPr>
        <p:txBody>
          <a:bodyPr/>
          <a:lstStyle/>
          <a:p>
            <a:pPr fontAlgn="base">
              <a:spcBef>
                <a:spcPct val="0"/>
              </a:spcBef>
              <a:spcAft>
                <a:spcPct val="0"/>
              </a:spcAft>
            </a:pPr>
            <a:fld id="{3E1E476B-C638-46EC-80D1-4F37B0113155}" type="slidenum">
              <a:rPr lang="en-US" smtClean="0"/>
              <a:pPr fontAlgn="base">
                <a:spcBef>
                  <a:spcPct val="0"/>
                </a:spcBef>
                <a:spcAft>
                  <a:spcPct val="0"/>
                </a:spcAft>
              </a:pPr>
              <a:t>2</a:t>
            </a:fld>
            <a:endParaRPr lang="en-US" smtClean="0"/>
          </a:p>
        </p:txBody>
      </p:sp>
      <p:sp>
        <p:nvSpPr>
          <p:cNvPr id="12291" name="Title 1"/>
          <p:cNvSpPr>
            <a:spLocks noGrp="1"/>
          </p:cNvSpPr>
          <p:nvPr>
            <p:ph type="title"/>
          </p:nvPr>
        </p:nvSpPr>
        <p:spPr/>
        <p:txBody>
          <a:bodyPr/>
          <a:lstStyle/>
          <a:p>
            <a:pPr eaLnBrk="1" hangingPunct="1"/>
            <a:r>
              <a:rPr lang="hu-HU" smtClean="0"/>
              <a:t>Lerning objectives</a:t>
            </a:r>
            <a:endParaRPr lang="en-GB" smtClean="0"/>
          </a:p>
        </p:txBody>
      </p:sp>
      <p:sp>
        <p:nvSpPr>
          <p:cNvPr id="12292" name="Content Placeholder 2"/>
          <p:cNvSpPr>
            <a:spLocks noGrp="1"/>
          </p:cNvSpPr>
          <p:nvPr>
            <p:ph idx="1"/>
          </p:nvPr>
        </p:nvSpPr>
        <p:spPr>
          <a:xfrm>
            <a:off x="544513" y="1260475"/>
            <a:ext cx="8861425" cy="5118100"/>
          </a:xfrm>
          <a:solidFill>
            <a:srgbClr val="FFFFCC"/>
          </a:solidFill>
          <a:ln>
            <a:solidFill>
              <a:schemeClr val="accent2"/>
            </a:solidFill>
          </a:ln>
        </p:spPr>
        <p:txBody>
          <a:bodyPr/>
          <a:lstStyle/>
          <a:p>
            <a:pPr marL="609600" indent="-609600" algn="just">
              <a:spcBef>
                <a:spcPts val="1500"/>
              </a:spcBef>
              <a:spcAft>
                <a:spcPts val="800"/>
              </a:spcAft>
              <a:buFont typeface="Arial" charset="0"/>
              <a:buNone/>
            </a:pPr>
            <a:r>
              <a:rPr lang="en-GB" sz="2800" smtClean="0"/>
              <a:t>After completing this Module, the trainee will </a:t>
            </a:r>
            <a:br>
              <a:rPr lang="en-GB" sz="2800" smtClean="0"/>
            </a:br>
            <a:r>
              <a:rPr lang="en-GB" sz="2800" smtClean="0"/>
              <a:t>be able to:</a:t>
            </a:r>
          </a:p>
          <a:p>
            <a:pPr marL="609600" indent="-609600">
              <a:spcBef>
                <a:spcPct val="20000"/>
              </a:spcBef>
              <a:buFont typeface="Calibri Light"/>
              <a:buAutoNum type="arabicPeriod"/>
            </a:pPr>
            <a:r>
              <a:rPr lang="en-GB" sz="2800" smtClean="0"/>
              <a:t>Explain in its own words the radioactive waste generation, treatment, storage and disposal </a:t>
            </a:r>
            <a:r>
              <a:rPr lang="en-US" sz="2800" smtClean="0"/>
              <a:t>process</a:t>
            </a:r>
            <a:r>
              <a:rPr lang="en-GB" sz="2800" smtClean="0"/>
              <a:t>.</a:t>
            </a:r>
          </a:p>
          <a:p>
            <a:pPr marL="609600" indent="-609600">
              <a:spcBef>
                <a:spcPct val="20000"/>
              </a:spcBef>
              <a:buFont typeface="Calibri Light"/>
              <a:buAutoNum type="arabicPeriod"/>
            </a:pPr>
            <a:endParaRPr lang="en-GB" sz="2800" smtClean="0"/>
          </a:p>
          <a:p>
            <a:pPr marL="609600" indent="-609600">
              <a:spcBef>
                <a:spcPct val="20000"/>
              </a:spcBef>
              <a:buFont typeface="Calibri Light"/>
              <a:buAutoNum type="arabicPeriod"/>
            </a:pPr>
            <a:r>
              <a:rPr lang="en-GB" sz="2800" smtClean="0"/>
              <a:t>Understand the aim of the national radioactive waste policy and strategy.</a:t>
            </a:r>
          </a:p>
          <a:p>
            <a:pPr marL="609600" indent="-609600" eaLnBrk="1" hangingPunct="1"/>
            <a:endParaRPr lang="hu-HU" sz="28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4301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035049F-AB2C-419F-A932-E1A6970F4B12}" type="slidenum">
              <a:rPr lang="en-US" smtClean="0"/>
              <a:pPr fontAlgn="base">
                <a:spcBef>
                  <a:spcPct val="0"/>
                </a:spcBef>
                <a:spcAft>
                  <a:spcPct val="0"/>
                </a:spcAft>
              </a:pPr>
              <a:t>20</a:t>
            </a:fld>
            <a:endParaRPr lang="en-US" smtClean="0"/>
          </a:p>
        </p:txBody>
      </p:sp>
      <p:sp>
        <p:nvSpPr>
          <p:cNvPr id="43011" name="Title 1"/>
          <p:cNvSpPr>
            <a:spLocks noGrp="1"/>
          </p:cNvSpPr>
          <p:nvPr>
            <p:ph type="title" idx="4294967295"/>
          </p:nvPr>
        </p:nvSpPr>
        <p:spPr/>
        <p:txBody>
          <a:bodyPr lIns="91440" tIns="45720" rIns="91440" bIns="45720"/>
          <a:lstStyle/>
          <a:p>
            <a:pPr eaLnBrk="1" hangingPunct="1"/>
            <a:r>
              <a:rPr lang="en-GB" smtClean="0"/>
              <a:t>Exempt waste (EW)</a:t>
            </a:r>
          </a:p>
        </p:txBody>
      </p:sp>
      <p:sp>
        <p:nvSpPr>
          <p:cNvPr id="43012"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800" smtClean="0"/>
              <a:t>Meets the criteria for clearance, exemption or exclusion from regulatory control for radiation protection purposes.</a:t>
            </a:r>
          </a:p>
          <a:p>
            <a:pPr eaLnBrk="1" hangingPunct="1">
              <a:spcAft>
                <a:spcPts val="600"/>
              </a:spcAft>
            </a:pPr>
            <a:endParaRPr lang="en-GB" sz="2800" smtClean="0"/>
          </a:p>
          <a:p>
            <a:pPr eaLnBrk="1" hangingPunct="1">
              <a:spcAft>
                <a:spcPts val="600"/>
              </a:spcAft>
            </a:pPr>
            <a:r>
              <a:rPr lang="en-GB" sz="2800" smtClean="0"/>
              <a:t>Difference between exemption and clearance levels:</a:t>
            </a:r>
          </a:p>
          <a:p>
            <a:pPr lvl="1" indent="-358775" eaLnBrk="1" hangingPunct="1">
              <a:spcBef>
                <a:spcPts val="300"/>
              </a:spcBef>
              <a:spcAft>
                <a:spcPts val="300"/>
              </a:spcAft>
            </a:pPr>
            <a:r>
              <a:rPr lang="en-GB" sz="2400" smtClean="0"/>
              <a:t>exempt waste was never under regulatory control and </a:t>
            </a:r>
          </a:p>
          <a:p>
            <a:pPr lvl="1" indent="-358775" eaLnBrk="1" hangingPunct="1">
              <a:spcBef>
                <a:spcPts val="300"/>
              </a:spcBef>
              <a:spcAft>
                <a:spcPts val="300"/>
              </a:spcAft>
            </a:pPr>
            <a:r>
              <a:rPr lang="en-GB" sz="2400" smtClean="0"/>
              <a:t>clearance waste was under regulatory control but related to characteristics it was possible to clear it from regulatory control. </a:t>
            </a:r>
          </a:p>
          <a:p>
            <a:pPr lvl="1" indent="-358775" eaLnBrk="1" hangingPunct="1">
              <a:spcBef>
                <a:spcPts val="300"/>
              </a:spcBef>
              <a:spcAft>
                <a:spcPts val="300"/>
              </a:spcAft>
              <a:buFont typeface="Arial" charset="0"/>
              <a:buNone/>
            </a:pPr>
            <a:endParaRPr lang="en-GB" sz="24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4505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C4FD3C7D-F8ED-4425-A05A-876BAA49B961}" type="slidenum">
              <a:rPr lang="en-US" smtClean="0"/>
              <a:pPr fontAlgn="base">
                <a:spcBef>
                  <a:spcPct val="0"/>
                </a:spcBef>
                <a:spcAft>
                  <a:spcPct val="0"/>
                </a:spcAft>
              </a:pPr>
              <a:t>21</a:t>
            </a:fld>
            <a:endParaRPr lang="en-US" smtClean="0"/>
          </a:p>
        </p:txBody>
      </p:sp>
      <p:sp>
        <p:nvSpPr>
          <p:cNvPr id="45059" name="Title 1"/>
          <p:cNvSpPr>
            <a:spLocks noGrp="1"/>
          </p:cNvSpPr>
          <p:nvPr>
            <p:ph type="title" idx="4294967295"/>
          </p:nvPr>
        </p:nvSpPr>
        <p:spPr/>
        <p:txBody>
          <a:bodyPr lIns="91440" tIns="45720" rIns="91440" bIns="45720"/>
          <a:lstStyle/>
          <a:p>
            <a:pPr eaLnBrk="1" hangingPunct="1"/>
            <a:r>
              <a:rPr lang="en-GB" smtClean="0"/>
              <a:t>Exempt waste (EW)</a:t>
            </a:r>
            <a:endParaRPr lang="sl-SI" smtClean="0"/>
          </a:p>
        </p:txBody>
      </p:sp>
      <p:sp>
        <p:nvSpPr>
          <p:cNvPr id="45060" name="Content Placeholder 2"/>
          <p:cNvSpPr>
            <a:spLocks noGrp="1"/>
          </p:cNvSpPr>
          <p:nvPr>
            <p:ph idx="4294967295"/>
          </p:nvPr>
        </p:nvSpPr>
        <p:spPr>
          <a:xfrm>
            <a:off x="514350" y="1484313"/>
            <a:ext cx="8883650" cy="4679950"/>
          </a:xfrm>
        </p:spPr>
        <p:txBody>
          <a:bodyPr/>
          <a:lstStyle/>
          <a:p>
            <a:pPr marL="358775" lvl="1" indent="-358775" eaLnBrk="1" hangingPunct="1">
              <a:spcAft>
                <a:spcPts val="600"/>
              </a:spcAft>
              <a:buSzPct val="110000"/>
              <a:buFont typeface="Arial" charset="0"/>
              <a:buNone/>
            </a:pPr>
            <a:r>
              <a:rPr lang="en-GB" sz="3200" smtClean="0"/>
              <a:t>IAEA Safety Standards Series, No. RS-G-1.7, Application of the Concepts of Exclusion, Exemption and Clearance (2004):</a:t>
            </a:r>
          </a:p>
          <a:p>
            <a:pPr marL="358775" lvl="1" indent="-358775" eaLnBrk="1" hangingPunct="1">
              <a:spcBef>
                <a:spcPts val="300"/>
              </a:spcBef>
              <a:spcAft>
                <a:spcPts val="300"/>
              </a:spcAft>
            </a:pPr>
            <a:r>
              <a:rPr lang="en-GB" smtClean="0"/>
              <a:t>provides explanation and guidance on the concepts of exclusion, exemption and clearance, </a:t>
            </a:r>
          </a:p>
          <a:p>
            <a:pPr marL="358775" lvl="1" indent="-358775" eaLnBrk="1" hangingPunct="1">
              <a:spcBef>
                <a:spcPts val="300"/>
              </a:spcBef>
              <a:spcAft>
                <a:spcPts val="300"/>
              </a:spcAft>
            </a:pPr>
            <a:r>
              <a:rPr lang="en-GB" smtClean="0"/>
              <a:t>gives values of activity concentration for radionuclides of both natural and artificial origin that may be used by the regulatory body for determining when control are not required.</a:t>
            </a:r>
          </a:p>
          <a:p>
            <a:pPr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4710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35DCF65-F13E-4035-8335-8E1EB0763A48}" type="slidenum">
              <a:rPr lang="en-US" smtClean="0"/>
              <a:pPr fontAlgn="base">
                <a:spcBef>
                  <a:spcPct val="0"/>
                </a:spcBef>
                <a:spcAft>
                  <a:spcPct val="0"/>
                </a:spcAft>
              </a:pPr>
              <a:t>22</a:t>
            </a:fld>
            <a:endParaRPr lang="en-US" smtClean="0"/>
          </a:p>
        </p:txBody>
      </p:sp>
      <p:sp>
        <p:nvSpPr>
          <p:cNvPr id="47107" name="Title 1"/>
          <p:cNvSpPr>
            <a:spLocks noGrp="1"/>
          </p:cNvSpPr>
          <p:nvPr>
            <p:ph type="title" idx="4294967295"/>
          </p:nvPr>
        </p:nvSpPr>
        <p:spPr/>
        <p:txBody>
          <a:bodyPr lIns="91440" tIns="45720" rIns="91440" bIns="45720"/>
          <a:lstStyle/>
          <a:p>
            <a:pPr eaLnBrk="1" hangingPunct="1"/>
            <a:r>
              <a:rPr lang="en-GB" smtClean="0"/>
              <a:t>Criteria for exemption and clearance</a:t>
            </a:r>
          </a:p>
        </p:txBody>
      </p:sp>
      <p:sp>
        <p:nvSpPr>
          <p:cNvPr id="47108"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400" smtClean="0"/>
              <a:t>The values of activity concentration for artificial radionuclides are derived on the basis of generic scenarios for the recycling and disposal of waste:</a:t>
            </a:r>
          </a:p>
          <a:p>
            <a:pPr lvl="1" indent="-358775" eaLnBrk="1" hangingPunct="1">
              <a:spcBef>
                <a:spcPts val="300"/>
              </a:spcBef>
              <a:spcAft>
                <a:spcPts val="300"/>
              </a:spcAft>
            </a:pPr>
            <a:r>
              <a:rPr lang="en-GB" sz="2400" smtClean="0"/>
              <a:t>The effective doses to individuals should be of the order of 10 µSv or less in a year. </a:t>
            </a:r>
          </a:p>
          <a:p>
            <a:pPr lvl="1" indent="-358775" eaLnBrk="1" hangingPunct="1">
              <a:spcBef>
                <a:spcPts val="300"/>
              </a:spcBef>
              <a:spcAft>
                <a:spcPts val="300"/>
              </a:spcAft>
            </a:pPr>
            <a:r>
              <a:rPr lang="en-GB" sz="2400" smtClean="0"/>
              <a:t>The effective doses due to such low probability events should not exceed 1 mSv in a year.</a:t>
            </a:r>
          </a:p>
          <a:p>
            <a:pPr lvl="1" indent="-358775" eaLnBrk="1" hangingPunct="1">
              <a:spcBef>
                <a:spcPts val="300"/>
              </a:spcBef>
              <a:spcAft>
                <a:spcPts val="300"/>
              </a:spcAft>
            </a:pPr>
            <a:r>
              <a:rPr lang="en-GB" sz="2400" smtClean="0"/>
              <a:t>The </a:t>
            </a:r>
            <a:r>
              <a:rPr lang="en-GB" sz="2400" b="1" smtClean="0">
                <a:solidFill>
                  <a:srgbClr val="654A15"/>
                </a:solidFill>
              </a:rPr>
              <a:t>regulatory body </a:t>
            </a:r>
            <a:r>
              <a:rPr lang="en-GB" sz="2400" smtClean="0"/>
              <a:t>can establish different exempt levels.</a:t>
            </a:r>
          </a:p>
          <a:p>
            <a:pPr eaLnBrk="1" hangingPunct="1">
              <a:spcAft>
                <a:spcPts val="600"/>
              </a:spcAft>
            </a:pPr>
            <a:r>
              <a:rPr lang="en-GB" sz="2400" b="1" smtClean="0">
                <a:solidFill>
                  <a:srgbClr val="654A15"/>
                </a:solidFill>
              </a:rPr>
              <a:t>Radionuclides of natural origin</a:t>
            </a:r>
            <a:r>
              <a:rPr lang="en-GB" sz="2400" smtClean="0"/>
              <a:t> – The values are determined on the basis of consideration of the upper end of the worldwide distribution of activity concentrations in soil.</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4915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5C6BAE02-7AC6-439C-9C4A-10DAE5701557}" type="slidenum">
              <a:rPr lang="en-US" smtClean="0"/>
              <a:pPr fontAlgn="base">
                <a:spcBef>
                  <a:spcPct val="0"/>
                </a:spcBef>
                <a:spcAft>
                  <a:spcPct val="0"/>
                </a:spcAft>
              </a:pPr>
              <a:t>23</a:t>
            </a:fld>
            <a:endParaRPr lang="en-US" smtClean="0"/>
          </a:p>
        </p:txBody>
      </p:sp>
      <p:sp>
        <p:nvSpPr>
          <p:cNvPr id="49155" name="Title 1"/>
          <p:cNvSpPr>
            <a:spLocks noGrp="1"/>
          </p:cNvSpPr>
          <p:nvPr>
            <p:ph type="title" idx="4294967295"/>
          </p:nvPr>
        </p:nvSpPr>
        <p:spPr/>
        <p:txBody>
          <a:bodyPr lIns="91440" tIns="45720" rIns="91440" bIns="45720"/>
          <a:lstStyle/>
          <a:p>
            <a:pPr eaLnBrk="1" hangingPunct="1"/>
            <a:r>
              <a:rPr lang="en-GB" smtClean="0"/>
              <a:t>Very short lived waste (VSLW)</a:t>
            </a:r>
          </a:p>
        </p:txBody>
      </p:sp>
      <p:sp>
        <p:nvSpPr>
          <p:cNvPr id="49156"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Waste that can be stored for decay over a limited period of up to a few years.</a:t>
            </a:r>
          </a:p>
          <a:p>
            <a:pPr eaLnBrk="1" hangingPunct="1">
              <a:spcAft>
                <a:spcPts val="600"/>
              </a:spcAft>
            </a:pPr>
            <a:r>
              <a:rPr lang="en-GB" sz="2800" smtClean="0"/>
              <a:t>Cleared from regulatory control for uncontrolled disposal, use or discharge.</a:t>
            </a:r>
          </a:p>
          <a:p>
            <a:pPr eaLnBrk="1" hangingPunct="1">
              <a:spcAft>
                <a:spcPts val="600"/>
              </a:spcAft>
            </a:pPr>
            <a:r>
              <a:rPr lang="en-GB" sz="2800" smtClean="0"/>
              <a:t>Containing primarily radionuclides with very short half-lives often used for research and medical purposes.</a:t>
            </a:r>
          </a:p>
          <a:p>
            <a:pPr eaLnBrk="1" hangingPunct="1">
              <a:spcAft>
                <a:spcPts val="600"/>
              </a:spcAft>
            </a:pPr>
            <a:r>
              <a:rPr lang="en-GB" sz="2800" smtClean="0"/>
              <a:t>Storage for decay is frequently used in the </a:t>
            </a:r>
            <a:r>
              <a:rPr lang="en-GB" sz="2800" b="1" smtClean="0">
                <a:solidFill>
                  <a:srgbClr val="654A15"/>
                </a:solidFill>
              </a:rPr>
              <a:t>management of liquid and gaseous waste.</a:t>
            </a:r>
            <a:r>
              <a:rPr lang="en-GB" sz="2800" smtClean="0"/>
              <a:t> </a:t>
            </a:r>
          </a:p>
          <a:p>
            <a:pPr eaLnBrk="1" hangingPunct="1">
              <a:spcAft>
                <a:spcPts val="600"/>
              </a:spcAft>
            </a:pPr>
            <a:r>
              <a:rPr lang="en-GB" sz="2800" smtClean="0"/>
              <a:t>Containing short half-life radionuclide −</a:t>
            </a:r>
            <a:r>
              <a:rPr lang="sl-SI" sz="2800" smtClean="0"/>
              <a:t> </a:t>
            </a:r>
            <a:r>
              <a:rPr lang="en-GB" sz="2800" smtClean="0"/>
              <a:t>half-lives of the order of 100 days or less.</a:t>
            </a:r>
          </a:p>
          <a:p>
            <a:pPr eaLnBrk="1" hangingPunct="1">
              <a:spcAft>
                <a:spcPts val="600"/>
              </a:spcAft>
            </a:pPr>
            <a:endParaRPr lang="en-GB" sz="2800" smtClean="0"/>
          </a:p>
          <a:p>
            <a:pPr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5120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D79A6944-2A17-4068-A4FE-1DC3A9A1F014}" type="slidenum">
              <a:rPr lang="en-US" smtClean="0"/>
              <a:pPr fontAlgn="base">
                <a:spcBef>
                  <a:spcPct val="0"/>
                </a:spcBef>
                <a:spcAft>
                  <a:spcPct val="0"/>
                </a:spcAft>
              </a:pPr>
              <a:t>24</a:t>
            </a:fld>
            <a:endParaRPr lang="en-US" smtClean="0"/>
          </a:p>
        </p:txBody>
      </p:sp>
      <p:sp>
        <p:nvSpPr>
          <p:cNvPr id="51203" name="Title 1"/>
          <p:cNvSpPr>
            <a:spLocks noGrp="1"/>
          </p:cNvSpPr>
          <p:nvPr>
            <p:ph type="title" idx="4294967295"/>
          </p:nvPr>
        </p:nvSpPr>
        <p:spPr/>
        <p:txBody>
          <a:bodyPr lIns="91440" tIns="45720" rIns="91440" bIns="45720"/>
          <a:lstStyle/>
          <a:p>
            <a:pPr eaLnBrk="1" hangingPunct="1"/>
            <a:r>
              <a:rPr lang="en-GB" smtClean="0"/>
              <a:t>Very short lived waste (VSLW)</a:t>
            </a:r>
          </a:p>
        </p:txBody>
      </p:sp>
      <p:sp>
        <p:nvSpPr>
          <p:cNvPr id="5120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The classification depends on the point in time at which the waste is assigned to classification.</a:t>
            </a:r>
            <a:endParaRPr lang="sl-SI" sz="2800" smtClean="0"/>
          </a:p>
          <a:p>
            <a:pPr eaLnBrk="1" hangingPunct="1">
              <a:spcAft>
                <a:spcPts val="600"/>
              </a:spcAft>
            </a:pPr>
            <a:r>
              <a:rPr lang="en-GB" sz="2800" smtClean="0"/>
              <a:t>The </a:t>
            </a:r>
            <a:r>
              <a:rPr lang="en-GB" sz="2800" b="1" smtClean="0">
                <a:solidFill>
                  <a:srgbClr val="654A15"/>
                </a:solidFill>
              </a:rPr>
              <a:t>classification scheme </a:t>
            </a:r>
            <a:r>
              <a:rPr lang="en-GB" sz="2800" smtClean="0"/>
              <a:t>is not fixed but depends on the actual conditions of the waste in question at the time of assessment.</a:t>
            </a:r>
          </a:p>
          <a:p>
            <a:pPr eaLnBrk="1" hangingPunct="1">
              <a:spcAft>
                <a:spcPts val="600"/>
              </a:spcAft>
            </a:pPr>
            <a:endParaRPr lang="en-GB" sz="2800" smtClean="0"/>
          </a:p>
        </p:txBody>
      </p:sp>
      <p:pic>
        <p:nvPicPr>
          <p:cNvPr id="51205" name="Slika 7" descr="http://web.princeton.edu/sites/ehs/radiation/DIS-P32.jpg"/>
          <p:cNvPicPr>
            <a:picLocks noChangeAspect="1" noChangeArrowheads="1"/>
          </p:cNvPicPr>
          <p:nvPr/>
        </p:nvPicPr>
        <p:blipFill>
          <a:blip r:embed="rId3"/>
          <a:srcRect/>
          <a:stretch>
            <a:fillRect/>
          </a:stretch>
        </p:blipFill>
        <p:spPr bwMode="auto">
          <a:xfrm>
            <a:off x="6061075" y="3535363"/>
            <a:ext cx="2532063" cy="2976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5325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CD7E35C1-7273-46AF-A1BD-A398FF49DFAC}" type="slidenum">
              <a:rPr lang="en-US" smtClean="0"/>
              <a:pPr fontAlgn="base">
                <a:spcBef>
                  <a:spcPct val="0"/>
                </a:spcBef>
                <a:spcAft>
                  <a:spcPct val="0"/>
                </a:spcAft>
              </a:pPr>
              <a:t>25</a:t>
            </a:fld>
            <a:endParaRPr lang="en-US" smtClean="0"/>
          </a:p>
        </p:txBody>
      </p:sp>
      <p:sp>
        <p:nvSpPr>
          <p:cNvPr id="53251" name="Title 1"/>
          <p:cNvSpPr>
            <a:spLocks noGrp="1"/>
          </p:cNvSpPr>
          <p:nvPr>
            <p:ph type="title" idx="4294967295"/>
          </p:nvPr>
        </p:nvSpPr>
        <p:spPr/>
        <p:txBody>
          <a:bodyPr lIns="91440" tIns="45720" rIns="91440" bIns="45720"/>
          <a:lstStyle/>
          <a:p>
            <a:pPr eaLnBrk="1" hangingPunct="1"/>
            <a:r>
              <a:rPr lang="en-GB" smtClean="0"/>
              <a:t>Very low level waste (VLLW)</a:t>
            </a:r>
          </a:p>
        </p:txBody>
      </p:sp>
      <p:sp>
        <p:nvSpPr>
          <p:cNvPr id="5325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Does not meet the criteria of EW and does not need a high level of containment and isolation and is suitable for disposal in near </a:t>
            </a:r>
            <a:r>
              <a:rPr lang="en-GB" sz="2400" b="1" smtClean="0">
                <a:solidFill>
                  <a:srgbClr val="654A15"/>
                </a:solidFill>
              </a:rPr>
              <a:t>surface</a:t>
            </a:r>
            <a:r>
              <a:rPr lang="en-GB" sz="2400" smtClean="0"/>
              <a:t> </a:t>
            </a:r>
            <a:r>
              <a:rPr lang="en-GB" sz="2400" b="1" smtClean="0">
                <a:solidFill>
                  <a:srgbClr val="654A15"/>
                </a:solidFill>
              </a:rPr>
              <a:t>landfill</a:t>
            </a:r>
            <a:r>
              <a:rPr lang="en-GB" sz="2400" smtClean="0"/>
              <a:t> </a:t>
            </a:r>
            <a:r>
              <a:rPr lang="en-GB" sz="2400" b="1" smtClean="0">
                <a:solidFill>
                  <a:srgbClr val="654A15"/>
                </a:solidFill>
              </a:rPr>
              <a:t>type</a:t>
            </a:r>
            <a:r>
              <a:rPr lang="en-GB" sz="2400" smtClean="0"/>
              <a:t> </a:t>
            </a:r>
            <a:r>
              <a:rPr lang="en-GB" sz="2400" b="1" smtClean="0">
                <a:solidFill>
                  <a:srgbClr val="654A15"/>
                </a:solidFill>
              </a:rPr>
              <a:t>facilities</a:t>
            </a:r>
            <a:r>
              <a:rPr lang="en-GB" sz="2400" smtClean="0"/>
              <a:t> with limited regulatory control.</a:t>
            </a:r>
          </a:p>
          <a:p>
            <a:pPr eaLnBrk="1" hangingPunct="1">
              <a:spcAft>
                <a:spcPts val="600"/>
              </a:spcAft>
            </a:pPr>
            <a:endParaRPr lang="en-GB" sz="300" smtClean="0"/>
          </a:p>
          <a:p>
            <a:pPr eaLnBrk="1" hangingPunct="1">
              <a:spcAft>
                <a:spcPts val="600"/>
              </a:spcAft>
            </a:pPr>
            <a:r>
              <a:rPr lang="en-GB" sz="2400" smtClean="0"/>
              <a:t>Soil and rubble with low levels of activity concentration − slightly above the levels specified for the clearance.</a:t>
            </a:r>
          </a:p>
          <a:p>
            <a:pPr eaLnBrk="1" hangingPunct="1">
              <a:spcAft>
                <a:spcPts val="600"/>
              </a:spcAft>
            </a:pPr>
            <a:r>
              <a:rPr lang="en-GB" sz="2400" b="1" smtClean="0">
                <a:solidFill>
                  <a:srgbClr val="654A15"/>
                </a:solidFill>
              </a:rPr>
              <a:t>Acceptance</a:t>
            </a:r>
            <a:r>
              <a:rPr lang="en-GB" sz="2400" smtClean="0"/>
              <a:t> </a:t>
            </a:r>
            <a:r>
              <a:rPr lang="en-GB" sz="2400" b="1" smtClean="0">
                <a:solidFill>
                  <a:srgbClr val="654A15"/>
                </a:solidFill>
              </a:rPr>
              <a:t>criteria</a:t>
            </a:r>
            <a:r>
              <a:rPr lang="en-GB" sz="2400" smtClean="0"/>
              <a:t> for engineered specialized surface landfill type facilities:</a:t>
            </a:r>
          </a:p>
          <a:p>
            <a:pPr lvl="1" indent="-358775" eaLnBrk="1" hangingPunct="1">
              <a:spcBef>
                <a:spcPts val="300"/>
              </a:spcBef>
              <a:spcAft>
                <a:spcPts val="300"/>
              </a:spcAft>
            </a:pPr>
            <a:r>
              <a:rPr lang="en-GB" sz="2400" smtClean="0"/>
              <a:t>described in the IAEA Safety Standards Series, No. RS-G-1.7,</a:t>
            </a:r>
          </a:p>
          <a:p>
            <a:pPr lvl="1" indent="-358775" eaLnBrk="1" hangingPunct="1">
              <a:spcBef>
                <a:spcPts val="300"/>
              </a:spcBef>
              <a:spcAft>
                <a:spcPts val="300"/>
              </a:spcAft>
            </a:pPr>
            <a:r>
              <a:rPr lang="en-GB" sz="2400" smtClean="0"/>
              <a:t>are developed based on a </a:t>
            </a:r>
            <a:r>
              <a:rPr lang="en-GB" sz="2400" b="1" smtClean="0">
                <a:solidFill>
                  <a:srgbClr val="654A15"/>
                </a:solidFill>
              </a:rPr>
              <a:t>safety assessment </a:t>
            </a:r>
            <a:r>
              <a:rPr lang="en-GB" sz="2400" smtClean="0"/>
              <a:t>for a specific facility,</a:t>
            </a:r>
          </a:p>
          <a:p>
            <a:pPr lvl="1" indent="-358775" eaLnBrk="1" hangingPunct="1">
              <a:spcBef>
                <a:spcPts val="300"/>
              </a:spcBef>
              <a:spcAft>
                <a:spcPts val="300"/>
              </a:spcAft>
            </a:pPr>
            <a:r>
              <a:rPr lang="en-GB" sz="2400" smtClean="0"/>
              <a:t>approved by the regulatory body.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5529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F139B383-9457-4B19-9F0F-DAB6BBBE5F58}" type="slidenum">
              <a:rPr lang="en-US" smtClean="0"/>
              <a:pPr fontAlgn="base">
                <a:spcBef>
                  <a:spcPct val="0"/>
                </a:spcBef>
                <a:spcAft>
                  <a:spcPct val="0"/>
                </a:spcAft>
              </a:pPr>
              <a:t>26</a:t>
            </a:fld>
            <a:endParaRPr lang="en-US" smtClean="0"/>
          </a:p>
        </p:txBody>
      </p:sp>
      <p:sp>
        <p:nvSpPr>
          <p:cNvPr id="55299" name="Title 1"/>
          <p:cNvSpPr>
            <a:spLocks noGrp="1"/>
          </p:cNvSpPr>
          <p:nvPr>
            <p:ph type="title" idx="4294967295"/>
          </p:nvPr>
        </p:nvSpPr>
        <p:spPr/>
        <p:txBody>
          <a:bodyPr lIns="91440" tIns="45720" rIns="91440" bIns="45720"/>
          <a:lstStyle/>
          <a:p>
            <a:pPr eaLnBrk="1" hangingPunct="1"/>
            <a:r>
              <a:rPr lang="en-GB" smtClean="0"/>
              <a:t>Very low level waste (VLLW)</a:t>
            </a:r>
          </a:p>
        </p:txBody>
      </p:sp>
      <p:sp>
        <p:nvSpPr>
          <p:cNvPr id="55300"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800" smtClean="0"/>
              <a:t>A landfill facility can safely accommodate waste containing artificial radionuclides with levels of activity concentrations one or two orders of magnitude above the levels for exempt waste, for waste containing short lived radionuclides and with limited total activity.</a:t>
            </a:r>
          </a:p>
          <a:p>
            <a:pPr eaLnBrk="1" hangingPunct="1">
              <a:spcAft>
                <a:spcPts val="600"/>
              </a:spcAft>
            </a:pPr>
            <a:endParaRPr lang="en-GB" sz="600" smtClean="0"/>
          </a:p>
          <a:p>
            <a:pPr eaLnBrk="1" hangingPunct="1">
              <a:spcAft>
                <a:spcPts val="600"/>
              </a:spcAft>
            </a:pPr>
            <a:r>
              <a:rPr lang="en-GB" sz="2800" smtClean="0"/>
              <a:t>Up to </a:t>
            </a:r>
            <a:r>
              <a:rPr lang="en-GB" sz="2800" b="1" smtClean="0">
                <a:solidFill>
                  <a:srgbClr val="654A15"/>
                </a:solidFill>
              </a:rPr>
              <a:t>site factors and the design</a:t>
            </a:r>
            <a:r>
              <a:rPr lang="en-GB" sz="2800" smtClean="0"/>
              <a:t>, it is possible also to manage waste with </a:t>
            </a:r>
            <a:r>
              <a:rPr lang="en-GB" sz="2800" b="1" smtClean="0">
                <a:solidFill>
                  <a:srgbClr val="654A15"/>
                </a:solidFill>
              </a:rPr>
              <a:t>higher levels of activity concentration</a:t>
            </a:r>
            <a:r>
              <a:rPr lang="en-GB" sz="2800" smtClean="0"/>
              <a:t>.</a:t>
            </a:r>
          </a:p>
          <a:p>
            <a:pPr eaLnBrk="1" hangingPunct="1">
              <a:spcAft>
                <a:spcPts val="600"/>
              </a:spcAft>
            </a:pPr>
            <a:endParaRPr lang="en-GB" sz="2800" smtClean="0"/>
          </a:p>
          <a:p>
            <a:pPr eaLnBrk="1" hangingPunct="1">
              <a:spcAft>
                <a:spcPts val="600"/>
              </a:spcAft>
            </a:pPr>
            <a:endParaRPr lang="en-GB" sz="28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5734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328DD6F5-2089-4B3C-9065-1A7F82BC8BF2}" type="slidenum">
              <a:rPr lang="en-US" smtClean="0"/>
              <a:pPr fontAlgn="base">
                <a:spcBef>
                  <a:spcPct val="0"/>
                </a:spcBef>
                <a:spcAft>
                  <a:spcPct val="0"/>
                </a:spcAft>
              </a:pPr>
              <a:t>27</a:t>
            </a:fld>
            <a:endParaRPr lang="en-US" smtClean="0"/>
          </a:p>
        </p:txBody>
      </p:sp>
      <p:sp>
        <p:nvSpPr>
          <p:cNvPr id="57347" name="Title 1"/>
          <p:cNvSpPr>
            <a:spLocks noGrp="1"/>
          </p:cNvSpPr>
          <p:nvPr>
            <p:ph type="title" idx="4294967295"/>
          </p:nvPr>
        </p:nvSpPr>
        <p:spPr/>
        <p:txBody>
          <a:bodyPr lIns="91440" tIns="45720" rIns="91440" bIns="45720"/>
          <a:lstStyle/>
          <a:p>
            <a:pPr eaLnBrk="1" hangingPunct="1"/>
            <a:r>
              <a:rPr lang="en-GB" smtClean="0"/>
              <a:t>Low level waste (LLW)</a:t>
            </a:r>
            <a:endParaRPr lang="sl-SI" smtClean="0"/>
          </a:p>
        </p:txBody>
      </p:sp>
      <p:sp>
        <p:nvSpPr>
          <p:cNvPr id="57348" name="Content Placeholder 2"/>
          <p:cNvSpPr>
            <a:spLocks noGrp="1"/>
          </p:cNvSpPr>
          <p:nvPr>
            <p:ph idx="4294967295"/>
          </p:nvPr>
        </p:nvSpPr>
        <p:spPr>
          <a:xfrm>
            <a:off x="514350" y="1484313"/>
            <a:ext cx="5040313" cy="4679950"/>
          </a:xfrm>
        </p:spPr>
        <p:txBody>
          <a:bodyPr/>
          <a:lstStyle/>
          <a:p>
            <a:pPr eaLnBrk="1" hangingPunct="1">
              <a:spcAft>
                <a:spcPts val="600"/>
              </a:spcAft>
            </a:pPr>
            <a:r>
              <a:rPr lang="en-GB" sz="2400" smtClean="0"/>
              <a:t>Above clearance levels, but with limited amounts of long lived radionuclides.</a:t>
            </a:r>
          </a:p>
          <a:p>
            <a:pPr eaLnBrk="1" hangingPunct="1">
              <a:spcAft>
                <a:spcPts val="600"/>
              </a:spcAft>
            </a:pPr>
            <a:endParaRPr lang="en-GB" sz="300" smtClean="0"/>
          </a:p>
          <a:p>
            <a:pPr eaLnBrk="1" hangingPunct="1">
              <a:spcAft>
                <a:spcPts val="600"/>
              </a:spcAft>
            </a:pPr>
            <a:r>
              <a:rPr lang="en-GB" sz="2400" smtClean="0"/>
              <a:t>Requires </a:t>
            </a:r>
            <a:r>
              <a:rPr lang="en-GB" sz="2400" b="1" smtClean="0">
                <a:solidFill>
                  <a:srgbClr val="654A15"/>
                </a:solidFill>
              </a:rPr>
              <a:t>shielding</a:t>
            </a:r>
            <a:r>
              <a:rPr lang="en-GB" sz="2400" smtClean="0"/>
              <a:t> but needs little or no provision for heat dissipation.</a:t>
            </a:r>
          </a:p>
          <a:p>
            <a:pPr eaLnBrk="1" hangingPunct="1">
              <a:spcAft>
                <a:spcPts val="600"/>
              </a:spcAft>
            </a:pPr>
            <a:endParaRPr lang="en-GB" sz="300" smtClean="0"/>
          </a:p>
          <a:p>
            <a:pPr eaLnBrk="1" hangingPunct="1">
              <a:spcAft>
                <a:spcPts val="600"/>
              </a:spcAft>
            </a:pPr>
            <a:r>
              <a:rPr lang="en-GB" sz="2400" b="1" smtClean="0">
                <a:solidFill>
                  <a:srgbClr val="654A15"/>
                </a:solidFill>
              </a:rPr>
              <a:t>Short lived radionuclides </a:t>
            </a:r>
            <a:r>
              <a:rPr lang="en-GB" sz="2400" smtClean="0"/>
              <a:t>at higher levels of activity concentration or </a:t>
            </a:r>
            <a:r>
              <a:rPr lang="en-GB" sz="2400" b="1" smtClean="0">
                <a:solidFill>
                  <a:srgbClr val="654A15"/>
                </a:solidFill>
              </a:rPr>
              <a:t>long lived radionuclides</a:t>
            </a:r>
            <a:r>
              <a:rPr lang="en-GB" sz="2400" smtClean="0"/>
              <a:t>, but only at relatively low levels of activity concentration.</a:t>
            </a:r>
          </a:p>
        </p:txBody>
      </p:sp>
      <p:pic>
        <p:nvPicPr>
          <p:cNvPr id="57349" name="Picture 4"/>
          <p:cNvPicPr>
            <a:picLocks noChangeAspect="1" noChangeArrowheads="1"/>
          </p:cNvPicPr>
          <p:nvPr/>
        </p:nvPicPr>
        <p:blipFill>
          <a:blip r:embed="rId3"/>
          <a:srcRect/>
          <a:stretch>
            <a:fillRect/>
          </a:stretch>
        </p:blipFill>
        <p:spPr bwMode="auto">
          <a:xfrm>
            <a:off x="5554663" y="2185988"/>
            <a:ext cx="4108450" cy="327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5939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A2DA159-FF77-4843-A0EC-3DB9BD9FE153}" type="slidenum">
              <a:rPr lang="en-US" smtClean="0"/>
              <a:pPr fontAlgn="base">
                <a:spcBef>
                  <a:spcPct val="0"/>
                </a:spcBef>
                <a:spcAft>
                  <a:spcPct val="0"/>
                </a:spcAft>
              </a:pPr>
              <a:t>28</a:t>
            </a:fld>
            <a:endParaRPr lang="en-US" smtClean="0"/>
          </a:p>
        </p:txBody>
      </p:sp>
      <p:sp>
        <p:nvSpPr>
          <p:cNvPr id="59395" name="Title 1"/>
          <p:cNvSpPr>
            <a:spLocks noGrp="1"/>
          </p:cNvSpPr>
          <p:nvPr>
            <p:ph type="title" idx="4294967295"/>
          </p:nvPr>
        </p:nvSpPr>
        <p:spPr/>
        <p:txBody>
          <a:bodyPr lIns="91440" tIns="45720" rIns="91440" bIns="45720"/>
          <a:lstStyle/>
          <a:p>
            <a:pPr eaLnBrk="1" hangingPunct="1"/>
            <a:r>
              <a:rPr lang="en-GB" smtClean="0"/>
              <a:t>Low level waste (LLW)</a:t>
            </a:r>
          </a:p>
        </p:txBody>
      </p:sp>
      <p:sp>
        <p:nvSpPr>
          <p:cNvPr id="59396"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Suitable for </a:t>
            </a:r>
            <a:r>
              <a:rPr lang="en-GB" sz="2800" b="1" smtClean="0">
                <a:solidFill>
                  <a:srgbClr val="654A15"/>
                </a:solidFill>
              </a:rPr>
              <a:t>near surface disposal</a:t>
            </a:r>
            <a:r>
              <a:rPr lang="en-GB" sz="2800" smtClean="0"/>
              <a:t>.</a:t>
            </a:r>
          </a:p>
          <a:p>
            <a:pPr eaLnBrk="1" hangingPunct="1">
              <a:spcAft>
                <a:spcPts val="600"/>
              </a:spcAft>
            </a:pPr>
            <a:r>
              <a:rPr lang="en-GB" sz="2800" smtClean="0"/>
              <a:t>Various design options for near surface disposal facilities:</a:t>
            </a:r>
          </a:p>
          <a:p>
            <a:pPr lvl="1" indent="-358775" eaLnBrk="1" hangingPunct="1">
              <a:spcBef>
                <a:spcPts val="300"/>
              </a:spcBef>
              <a:spcAft>
                <a:spcPts val="300"/>
              </a:spcAft>
            </a:pPr>
            <a:r>
              <a:rPr lang="en-GB" smtClean="0"/>
              <a:t>from simple to more complex engineered facilities, </a:t>
            </a:r>
          </a:p>
          <a:p>
            <a:pPr lvl="1" indent="-358775" eaLnBrk="1" hangingPunct="1">
              <a:spcBef>
                <a:spcPts val="300"/>
              </a:spcBef>
              <a:spcAft>
                <a:spcPts val="300"/>
              </a:spcAft>
            </a:pPr>
            <a:r>
              <a:rPr lang="en-GB" smtClean="0"/>
              <a:t>involve disposal at varying depths, typically from the surface down to  30 m.</a:t>
            </a:r>
          </a:p>
          <a:p>
            <a:pPr eaLnBrk="1" hangingPunct="1">
              <a:spcAft>
                <a:spcPts val="600"/>
              </a:spcAft>
            </a:pPr>
            <a:r>
              <a:rPr lang="en-GB" sz="2800" b="1" smtClean="0">
                <a:solidFill>
                  <a:srgbClr val="654A15"/>
                </a:solidFill>
              </a:rPr>
              <a:t>Classification</a:t>
            </a:r>
            <a:r>
              <a:rPr lang="en-GB" sz="2800" smtClean="0"/>
              <a:t> of waste as LLW relates to the </a:t>
            </a:r>
            <a:r>
              <a:rPr lang="en-GB" sz="2800" b="1" smtClean="0">
                <a:solidFill>
                  <a:srgbClr val="654A15"/>
                </a:solidFill>
              </a:rPr>
              <a:t>particular radionuclides in the waste</a:t>
            </a:r>
            <a:r>
              <a:rPr lang="en-GB" sz="2800" smtClean="0"/>
              <a:t>, and the various exposure pathways, such as ingestion and inhalation should be taken in account.</a:t>
            </a:r>
          </a:p>
          <a:p>
            <a:pPr eaLnBrk="1" hangingPunct="1">
              <a:spcAft>
                <a:spcPts val="600"/>
              </a:spcAft>
            </a:pPr>
            <a:endParaRPr lang="en-GB" sz="2800" smtClean="0"/>
          </a:p>
          <a:p>
            <a:pPr lvl="1" indent="-358775" eaLnBrk="1" hangingPunct="1">
              <a:spcBef>
                <a:spcPts val="300"/>
              </a:spcBef>
              <a:spcAft>
                <a:spcPts val="300"/>
              </a:spcAft>
              <a:buFont typeface="Arial" charset="0"/>
              <a:buNone/>
            </a:pPr>
            <a:endParaRPr lang="en-GB" smtClean="0"/>
          </a:p>
          <a:p>
            <a:pPr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6144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C78A7A54-615D-4303-86E2-38A1413AF93E}" type="slidenum">
              <a:rPr lang="en-US" smtClean="0"/>
              <a:pPr fontAlgn="base">
                <a:spcBef>
                  <a:spcPct val="0"/>
                </a:spcBef>
                <a:spcAft>
                  <a:spcPct val="0"/>
                </a:spcAft>
              </a:pPr>
              <a:t>29</a:t>
            </a:fld>
            <a:endParaRPr lang="en-US" smtClean="0"/>
          </a:p>
        </p:txBody>
      </p:sp>
      <p:sp>
        <p:nvSpPr>
          <p:cNvPr id="61443" name="Title 1"/>
          <p:cNvSpPr>
            <a:spLocks noGrp="1"/>
          </p:cNvSpPr>
          <p:nvPr>
            <p:ph type="title" idx="4294967295"/>
          </p:nvPr>
        </p:nvSpPr>
        <p:spPr/>
        <p:txBody>
          <a:bodyPr lIns="91440" tIns="45720" rIns="91440" bIns="45720"/>
          <a:lstStyle/>
          <a:p>
            <a:pPr eaLnBrk="1" hangingPunct="1"/>
            <a:r>
              <a:rPr lang="en-GB" smtClean="0"/>
              <a:t>Low level waste (LLW)</a:t>
            </a:r>
          </a:p>
        </p:txBody>
      </p:sp>
      <p:sp>
        <p:nvSpPr>
          <p:cNvPr id="6144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The </a:t>
            </a:r>
            <a:r>
              <a:rPr lang="en-GB" sz="2800" b="1" smtClean="0">
                <a:solidFill>
                  <a:srgbClr val="654A15"/>
                </a:solidFill>
              </a:rPr>
              <a:t>design of disposal </a:t>
            </a:r>
            <a:r>
              <a:rPr lang="en-GB" sz="2800" smtClean="0"/>
              <a:t>is based on the need for </a:t>
            </a:r>
            <a:r>
              <a:rPr lang="en-GB" sz="2800" b="1" smtClean="0">
                <a:solidFill>
                  <a:srgbClr val="654A15"/>
                </a:solidFill>
              </a:rPr>
              <a:t>institutional control </a:t>
            </a:r>
            <a:r>
              <a:rPr lang="en-GB" sz="2800" smtClean="0"/>
              <a:t>so that human intrusion into the waste is prevented.</a:t>
            </a:r>
          </a:p>
          <a:p>
            <a:pPr eaLnBrk="1" hangingPunct="1">
              <a:spcAft>
                <a:spcPts val="600"/>
              </a:spcAft>
            </a:pPr>
            <a:endParaRPr lang="en-GB" sz="300" smtClean="0"/>
          </a:p>
          <a:p>
            <a:pPr eaLnBrk="1" hangingPunct="1">
              <a:spcAft>
                <a:spcPts val="600"/>
              </a:spcAft>
            </a:pPr>
            <a:r>
              <a:rPr lang="en-GB" sz="2800" smtClean="0"/>
              <a:t>In many States it is assumed that institutional controls can be relied upon for a period of up to </a:t>
            </a:r>
            <a:r>
              <a:rPr lang="en-GB" sz="2800" b="1" smtClean="0">
                <a:solidFill>
                  <a:srgbClr val="654A15"/>
                </a:solidFill>
              </a:rPr>
              <a:t>around 300 years</a:t>
            </a:r>
            <a:r>
              <a:rPr lang="en-GB" sz="2800" smtClean="0"/>
              <a:t>.</a:t>
            </a:r>
          </a:p>
          <a:p>
            <a:pPr eaLnBrk="1" hangingPunct="1">
              <a:spcAft>
                <a:spcPts val="600"/>
              </a:spcAft>
            </a:pPr>
            <a:endParaRPr lang="en-GB" sz="300" smtClean="0"/>
          </a:p>
          <a:p>
            <a:pPr eaLnBrk="1" hangingPunct="1">
              <a:spcAft>
                <a:spcPts val="600"/>
              </a:spcAft>
            </a:pPr>
            <a:r>
              <a:rPr lang="en-GB" sz="2800" smtClean="0"/>
              <a:t>Bounding values for LLW in terms of </a:t>
            </a:r>
            <a:r>
              <a:rPr lang="en-GB" sz="2800" b="1" smtClean="0">
                <a:solidFill>
                  <a:srgbClr val="654A15"/>
                </a:solidFill>
              </a:rPr>
              <a:t>activity concentration levels </a:t>
            </a:r>
            <a:r>
              <a:rPr lang="en-GB" sz="2800" smtClean="0"/>
              <a:t>is derived by </a:t>
            </a:r>
            <a:r>
              <a:rPr lang="en-GB" sz="2800" b="1" smtClean="0">
                <a:solidFill>
                  <a:srgbClr val="654A15"/>
                </a:solidFill>
              </a:rPr>
              <a:t>estimating doses to exposed individuals </a:t>
            </a:r>
            <a:r>
              <a:rPr lang="en-GB" sz="2800" smtClean="0"/>
              <a:t>after this period of institutional control. </a:t>
            </a:r>
          </a:p>
          <a:p>
            <a:pPr eaLnBrk="1" hangingPunct="1">
              <a:spcAft>
                <a:spcPts val="600"/>
              </a:spcAft>
            </a:pPr>
            <a:endParaRPr lang="en-GB" sz="28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6"/>
          <p:cNvSpPr>
            <a:spLocks noGrp="1" noChangeArrowheads="1"/>
          </p:cNvSpPr>
          <p:nvPr>
            <p:ph type="ftr" sz="quarter" idx="10"/>
          </p:nvPr>
        </p:nvSpPr>
        <p:spPr>
          <a:noFill/>
          <a:ln>
            <a:miter lim="800000"/>
            <a:headEnd/>
            <a:tailEnd/>
          </a:ln>
        </p:spPr>
        <p:txBody>
          <a:bodyPr/>
          <a:lstStyle/>
          <a:p>
            <a:r>
              <a:rPr lang="en-US" smtClean="0"/>
              <a:t>Module XIX  Radioactive Waste Management </a:t>
            </a:r>
          </a:p>
        </p:txBody>
      </p:sp>
      <p:sp>
        <p:nvSpPr>
          <p:cNvPr id="13314" name="Rectangle 7"/>
          <p:cNvSpPr>
            <a:spLocks noGrp="1" noChangeArrowheads="1"/>
          </p:cNvSpPr>
          <p:nvPr>
            <p:ph type="sldNum" sz="quarter" idx="11"/>
          </p:nvPr>
        </p:nvSpPr>
        <p:spPr>
          <a:noFill/>
          <a:ln>
            <a:miter lim="800000"/>
            <a:headEnd/>
            <a:tailEnd/>
          </a:ln>
        </p:spPr>
        <p:txBody>
          <a:bodyPr/>
          <a:lstStyle/>
          <a:p>
            <a:pPr fontAlgn="base">
              <a:spcBef>
                <a:spcPct val="0"/>
              </a:spcBef>
              <a:spcAft>
                <a:spcPct val="0"/>
              </a:spcAft>
            </a:pPr>
            <a:fld id="{9441F66C-5B07-4918-80F3-9BEB9ACF740D}" type="slidenum">
              <a:rPr lang="en-US" smtClean="0"/>
              <a:pPr fontAlgn="base">
                <a:spcBef>
                  <a:spcPct val="0"/>
                </a:spcBef>
                <a:spcAft>
                  <a:spcPct val="0"/>
                </a:spcAft>
              </a:pPr>
              <a:t>3</a:t>
            </a:fld>
            <a:endParaRPr lang="en-US" smtClean="0"/>
          </a:p>
        </p:txBody>
      </p:sp>
      <p:sp>
        <p:nvSpPr>
          <p:cNvPr id="13315" name="Title 1"/>
          <p:cNvSpPr>
            <a:spLocks noGrp="1"/>
          </p:cNvSpPr>
          <p:nvPr>
            <p:ph type="title"/>
          </p:nvPr>
        </p:nvSpPr>
        <p:spPr/>
        <p:txBody>
          <a:bodyPr/>
          <a:lstStyle/>
          <a:p>
            <a:pPr eaLnBrk="1" hangingPunct="1"/>
            <a:r>
              <a:rPr lang="hu-HU" smtClean="0"/>
              <a:t>Contents</a:t>
            </a:r>
            <a:endParaRPr lang="en-GB" smtClean="0"/>
          </a:p>
        </p:txBody>
      </p:sp>
      <p:sp>
        <p:nvSpPr>
          <p:cNvPr id="13316" name="Content Placeholder 2"/>
          <p:cNvSpPr>
            <a:spLocks noGrp="1"/>
          </p:cNvSpPr>
          <p:nvPr>
            <p:ph idx="1"/>
          </p:nvPr>
        </p:nvSpPr>
        <p:spPr/>
        <p:txBody>
          <a:bodyPr/>
          <a:lstStyle/>
          <a:p>
            <a:pPr eaLnBrk="1" hangingPunct="1">
              <a:lnSpc>
                <a:spcPct val="140000"/>
              </a:lnSpc>
              <a:buFont typeface="Arial" charset="0"/>
              <a:buNone/>
            </a:pPr>
            <a:r>
              <a:rPr lang="en-US" smtClean="0"/>
              <a:t>1	Radioactive waste generation</a:t>
            </a:r>
          </a:p>
          <a:p>
            <a:pPr eaLnBrk="1" hangingPunct="1">
              <a:lnSpc>
                <a:spcPct val="140000"/>
              </a:lnSpc>
              <a:buFont typeface="Arial" charset="0"/>
              <a:buNone/>
            </a:pPr>
            <a:r>
              <a:rPr lang="en-US" smtClean="0"/>
              <a:t>2	Waste Classification System</a:t>
            </a:r>
          </a:p>
          <a:p>
            <a:pPr eaLnBrk="1" hangingPunct="1">
              <a:lnSpc>
                <a:spcPct val="140000"/>
              </a:lnSpc>
              <a:buFont typeface="Arial" charset="0"/>
              <a:buNone/>
            </a:pPr>
            <a:r>
              <a:rPr lang="en-US" smtClean="0"/>
              <a:t>3	Nature and Sources of Radioactive Waste</a:t>
            </a:r>
          </a:p>
          <a:p>
            <a:pPr eaLnBrk="1" hangingPunct="1">
              <a:lnSpc>
                <a:spcPct val="140000"/>
              </a:lnSpc>
              <a:buFont typeface="Arial" charset="0"/>
              <a:buNone/>
            </a:pPr>
            <a:r>
              <a:rPr lang="en-US" smtClean="0"/>
              <a:t>4	Treatment</a:t>
            </a:r>
          </a:p>
          <a:p>
            <a:pPr eaLnBrk="1" hangingPunct="1">
              <a:lnSpc>
                <a:spcPct val="140000"/>
              </a:lnSpc>
              <a:buFont typeface="Arial" charset="0"/>
              <a:buNone/>
            </a:pPr>
            <a:r>
              <a:rPr lang="en-US" smtClean="0"/>
              <a:t>5	Waste Packaging</a:t>
            </a:r>
          </a:p>
          <a:p>
            <a:pPr eaLnBrk="1" hangingPunct="1">
              <a:lnSpc>
                <a:spcPct val="140000"/>
              </a:lnSpc>
              <a:buFont typeface="Arial" charset="0"/>
              <a:buNone/>
            </a:pPr>
            <a:r>
              <a:rPr lang="en-US" smtClean="0"/>
              <a:t>6	Storage and Disposal</a:t>
            </a:r>
          </a:p>
        </p:txBody>
      </p:sp>
      <p:sp>
        <p:nvSpPr>
          <p:cNvPr id="13317" name="Slide Number Placeholder 5"/>
          <p:cNvSpPr txBox="1">
            <a:spLocks noGrp="1"/>
          </p:cNvSpPr>
          <p:nvPr/>
        </p:nvSpPr>
        <p:spPr bwMode="white">
          <a:xfrm>
            <a:off x="9180513" y="6480175"/>
            <a:ext cx="539750" cy="252413"/>
          </a:xfrm>
          <a:prstGeom prst="rect">
            <a:avLst/>
          </a:prstGeom>
          <a:noFill/>
          <a:ln w="9525">
            <a:noFill/>
            <a:miter lim="800000"/>
            <a:headEnd/>
            <a:tailEnd/>
          </a:ln>
        </p:spPr>
        <p:txBody>
          <a:bodyPr lIns="72000" tIns="36000" rIns="0" bIns="0" anchor="ctr"/>
          <a:lstStyle/>
          <a:p>
            <a:pPr algn="r"/>
            <a:fld id="{6DFF8BD0-898F-4F56-A198-A8927F0A9131}" type="slidenum">
              <a:rPr lang="en-US" sz="1200">
                <a:solidFill>
                  <a:schemeClr val="tx2"/>
                </a:solidFill>
                <a:latin typeface="Calibri" pitchFamily="34" charset="0"/>
              </a:rPr>
              <a:pPr algn="r"/>
              <a:t>3</a:t>
            </a:fld>
            <a:endParaRPr lang="en-US" sz="1200">
              <a:solidFill>
                <a:schemeClr val="tx2"/>
              </a:solidFill>
              <a:latin typeface="Calibri"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6349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5DA4A8C8-20D9-48C7-A37B-A2D8DD4846F6}" type="slidenum">
              <a:rPr lang="en-US" smtClean="0"/>
              <a:pPr fontAlgn="base">
                <a:spcBef>
                  <a:spcPct val="0"/>
                </a:spcBef>
                <a:spcAft>
                  <a:spcPct val="0"/>
                </a:spcAft>
              </a:pPr>
              <a:t>30</a:t>
            </a:fld>
            <a:endParaRPr lang="en-US" smtClean="0"/>
          </a:p>
        </p:txBody>
      </p:sp>
      <p:sp>
        <p:nvSpPr>
          <p:cNvPr id="63491" name="Title 1"/>
          <p:cNvSpPr>
            <a:spLocks noGrp="1"/>
          </p:cNvSpPr>
          <p:nvPr>
            <p:ph type="title" idx="4294967295"/>
          </p:nvPr>
        </p:nvSpPr>
        <p:spPr/>
        <p:txBody>
          <a:bodyPr lIns="91440" tIns="45720" rIns="91440" bIns="45720"/>
          <a:lstStyle/>
          <a:p>
            <a:pPr eaLnBrk="1" hangingPunct="1"/>
            <a:r>
              <a:rPr lang="en-GB" smtClean="0"/>
              <a:t>Intermediate level waste (ILW)</a:t>
            </a:r>
          </a:p>
        </p:txBody>
      </p:sp>
      <p:sp>
        <p:nvSpPr>
          <p:cNvPr id="6349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500" smtClean="0"/>
              <a:t>Waste that requires a greater degree of containment and isolation than that provided by near surface disposal.</a:t>
            </a:r>
          </a:p>
          <a:p>
            <a:pPr eaLnBrk="1" hangingPunct="1">
              <a:spcAft>
                <a:spcPts val="600"/>
              </a:spcAft>
            </a:pPr>
            <a:r>
              <a:rPr lang="en-GB" sz="2500" smtClean="0"/>
              <a:t>Needs no provision, or only </a:t>
            </a:r>
            <a:r>
              <a:rPr lang="en-GB" sz="2500" b="1" smtClean="0">
                <a:solidFill>
                  <a:srgbClr val="654A15"/>
                </a:solidFill>
              </a:rPr>
              <a:t>limited provision</a:t>
            </a:r>
            <a:r>
              <a:rPr lang="en-GB" sz="2500" smtClean="0"/>
              <a:t>, for </a:t>
            </a:r>
            <a:r>
              <a:rPr lang="en-GB" sz="2500" b="1" smtClean="0">
                <a:solidFill>
                  <a:srgbClr val="654A15"/>
                </a:solidFill>
              </a:rPr>
              <a:t>heat dissipation </a:t>
            </a:r>
            <a:r>
              <a:rPr lang="en-GB" sz="2500" smtClean="0"/>
              <a:t>during its storage and disposal. </a:t>
            </a:r>
          </a:p>
          <a:p>
            <a:pPr eaLnBrk="1" hangingPunct="1">
              <a:spcAft>
                <a:spcPts val="600"/>
              </a:spcAft>
            </a:pPr>
            <a:r>
              <a:rPr lang="en-GB" sz="2500" smtClean="0"/>
              <a:t>May contain long lived radionuclides, so requires disposal at greater depths, of the order of tens of metres to a few hundred metres.</a:t>
            </a:r>
          </a:p>
          <a:p>
            <a:pPr eaLnBrk="1" hangingPunct="1">
              <a:spcAft>
                <a:spcPts val="600"/>
              </a:spcAft>
            </a:pPr>
            <a:r>
              <a:rPr lang="en-GB" sz="2500" smtClean="0"/>
              <a:t>Disposal at </a:t>
            </a:r>
            <a:r>
              <a:rPr lang="en-GB" sz="2500" b="1" smtClean="0">
                <a:solidFill>
                  <a:srgbClr val="654A15"/>
                </a:solidFill>
              </a:rPr>
              <a:t>relevant depth </a:t>
            </a:r>
            <a:r>
              <a:rPr lang="en-GB" sz="2500" smtClean="0"/>
              <a:t>provides a adequate period of </a:t>
            </a:r>
            <a:r>
              <a:rPr lang="en-GB" sz="2500" b="1" smtClean="0">
                <a:solidFill>
                  <a:srgbClr val="654A15"/>
                </a:solidFill>
              </a:rPr>
              <a:t>isolation</a:t>
            </a:r>
            <a:r>
              <a:rPr lang="en-GB" sz="2500" smtClean="0"/>
              <a:t> from the environment if both the natural barriers and the engineered barriers of the disposal system are selected properly. </a:t>
            </a:r>
            <a:r>
              <a:rPr lang="sl-SI" sz="2500" smtClean="0"/>
              <a:t>At the same time it </a:t>
            </a:r>
            <a:r>
              <a:rPr lang="en-GB" sz="2500" smtClean="0"/>
              <a:t>reduces an </a:t>
            </a:r>
            <a:r>
              <a:rPr lang="en-GB" sz="2500" b="1" smtClean="0">
                <a:solidFill>
                  <a:srgbClr val="654A15"/>
                </a:solidFill>
              </a:rPr>
              <a:t>inadvertent human intrusion.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6553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D683361F-AC10-499A-B415-BE8762DA8EDC}" type="slidenum">
              <a:rPr lang="en-US" smtClean="0"/>
              <a:pPr fontAlgn="base">
                <a:spcBef>
                  <a:spcPct val="0"/>
                </a:spcBef>
                <a:spcAft>
                  <a:spcPct val="0"/>
                </a:spcAft>
              </a:pPr>
              <a:t>31</a:t>
            </a:fld>
            <a:endParaRPr lang="en-US" smtClean="0"/>
          </a:p>
        </p:txBody>
      </p:sp>
      <p:sp>
        <p:nvSpPr>
          <p:cNvPr id="65539" name="Title 1"/>
          <p:cNvSpPr>
            <a:spLocks noGrp="1"/>
          </p:cNvSpPr>
          <p:nvPr>
            <p:ph type="title" idx="4294967295"/>
          </p:nvPr>
        </p:nvSpPr>
        <p:spPr/>
        <p:txBody>
          <a:bodyPr lIns="91440" tIns="45720" rIns="91440" bIns="45720"/>
          <a:lstStyle/>
          <a:p>
            <a:pPr eaLnBrk="1" hangingPunct="1"/>
            <a:r>
              <a:rPr lang="en-GB" smtClean="0"/>
              <a:t>Intermediate level waste (ILW)</a:t>
            </a:r>
          </a:p>
        </p:txBody>
      </p:sp>
      <p:sp>
        <p:nvSpPr>
          <p:cNvPr id="65540" name="Content Placeholder 2"/>
          <p:cNvSpPr>
            <a:spLocks noGrp="1"/>
          </p:cNvSpPr>
          <p:nvPr>
            <p:ph idx="4294967295"/>
          </p:nvPr>
        </p:nvSpPr>
        <p:spPr>
          <a:xfrm>
            <a:off x="514350" y="1484313"/>
            <a:ext cx="8883650" cy="3568700"/>
          </a:xfrm>
        </p:spPr>
        <p:txBody>
          <a:bodyPr>
            <a:spAutoFit/>
          </a:bodyPr>
          <a:lstStyle/>
          <a:p>
            <a:pPr eaLnBrk="1" hangingPunct="1">
              <a:spcAft>
                <a:spcPts val="600"/>
              </a:spcAft>
            </a:pPr>
            <a:r>
              <a:rPr lang="en-GB" sz="2400" smtClean="0"/>
              <a:t>A precise </a:t>
            </a:r>
            <a:r>
              <a:rPr lang="en-GB" sz="2400" b="1" smtClean="0">
                <a:solidFill>
                  <a:srgbClr val="654A15"/>
                </a:solidFill>
              </a:rPr>
              <a:t>boundary</a:t>
            </a:r>
            <a:r>
              <a:rPr lang="en-GB" sz="2400" smtClean="0"/>
              <a:t> between LLW and ILW cannot be provided, as limits on the </a:t>
            </a:r>
            <a:r>
              <a:rPr lang="en-GB" sz="2400" b="1" smtClean="0">
                <a:solidFill>
                  <a:srgbClr val="654A15"/>
                </a:solidFill>
              </a:rPr>
              <a:t>acceptable level of activity concentration </a:t>
            </a:r>
            <a:r>
              <a:rPr lang="en-GB" sz="2400" smtClean="0"/>
              <a:t>will </a:t>
            </a:r>
            <a:r>
              <a:rPr lang="en-GB" sz="2400" b="1" smtClean="0">
                <a:solidFill>
                  <a:srgbClr val="654A15"/>
                </a:solidFill>
              </a:rPr>
              <a:t>differ </a:t>
            </a:r>
            <a:r>
              <a:rPr lang="en-GB" sz="2400" smtClean="0"/>
              <a:t>between individual radionuclides or groups of radionuclides.</a:t>
            </a:r>
          </a:p>
          <a:p>
            <a:pPr eaLnBrk="1" hangingPunct="1">
              <a:spcAft>
                <a:spcPts val="600"/>
              </a:spcAft>
            </a:pPr>
            <a:endParaRPr lang="en-GB" sz="2400" b="1" smtClean="0">
              <a:solidFill>
                <a:srgbClr val="654A15"/>
              </a:solidFill>
            </a:endParaRPr>
          </a:p>
          <a:p>
            <a:pPr eaLnBrk="1" hangingPunct="1">
              <a:spcAft>
                <a:spcPts val="600"/>
              </a:spcAft>
            </a:pPr>
            <a:endParaRPr lang="en-GB" b="1" smtClean="0">
              <a:solidFill>
                <a:srgbClr val="654A15"/>
              </a:solidFill>
            </a:endParaRPr>
          </a:p>
          <a:p>
            <a:pPr eaLnBrk="1" hangingPunct="1">
              <a:spcAft>
                <a:spcPts val="600"/>
              </a:spcAft>
            </a:pPr>
            <a:endParaRPr lang="en-GB" b="1" smtClean="0">
              <a:solidFill>
                <a:srgbClr val="654A15"/>
              </a:solidFill>
            </a:endParaRPr>
          </a:p>
          <a:p>
            <a:pPr eaLnBrk="1" hangingPunct="1">
              <a:spcAft>
                <a:spcPts val="600"/>
              </a:spcAft>
            </a:pPr>
            <a:endParaRPr lang="en-GB" smtClean="0"/>
          </a:p>
        </p:txBody>
      </p:sp>
      <p:sp>
        <p:nvSpPr>
          <p:cNvPr id="65541" name="TextBox 4"/>
          <p:cNvSpPr txBox="1">
            <a:spLocks noChangeArrowheads="1"/>
          </p:cNvSpPr>
          <p:nvPr/>
        </p:nvSpPr>
        <p:spPr bwMode="auto">
          <a:xfrm>
            <a:off x="2195513" y="5868988"/>
            <a:ext cx="6386512" cy="396875"/>
          </a:xfrm>
          <a:prstGeom prst="rect">
            <a:avLst/>
          </a:prstGeom>
          <a:noFill/>
          <a:ln w="9525">
            <a:noFill/>
            <a:miter lim="800000"/>
            <a:headEnd/>
            <a:tailEnd/>
          </a:ln>
        </p:spPr>
        <p:txBody>
          <a:bodyPr>
            <a:spAutoFit/>
          </a:bodyPr>
          <a:lstStyle/>
          <a:p>
            <a:r>
              <a:rPr lang="en-GB" sz="2000">
                <a:solidFill>
                  <a:srgbClr val="003399"/>
                </a:solidFill>
                <a:cs typeface="Arial" charset="0"/>
              </a:rPr>
              <a:t>Contents of intermediate level waste drum.</a:t>
            </a:r>
          </a:p>
        </p:txBody>
      </p:sp>
      <p:pic>
        <p:nvPicPr>
          <p:cNvPr id="65542" name="Picture 8"/>
          <p:cNvPicPr>
            <a:picLocks noChangeAspect="1" noChangeArrowheads="1"/>
          </p:cNvPicPr>
          <p:nvPr/>
        </p:nvPicPr>
        <p:blipFill>
          <a:blip r:embed="rId3"/>
          <a:srcRect/>
          <a:stretch>
            <a:fillRect/>
          </a:stretch>
        </p:blipFill>
        <p:spPr bwMode="auto">
          <a:xfrm>
            <a:off x="2619375" y="2773363"/>
            <a:ext cx="5040313" cy="2990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6758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05912AE-C684-4B38-AF47-1FB942993963}" type="slidenum">
              <a:rPr lang="en-US" smtClean="0"/>
              <a:pPr fontAlgn="base">
                <a:spcBef>
                  <a:spcPct val="0"/>
                </a:spcBef>
                <a:spcAft>
                  <a:spcPct val="0"/>
                </a:spcAft>
              </a:pPr>
              <a:t>32</a:t>
            </a:fld>
            <a:endParaRPr lang="en-US" smtClean="0"/>
          </a:p>
        </p:txBody>
      </p:sp>
      <p:sp>
        <p:nvSpPr>
          <p:cNvPr id="67587" name="Title 1"/>
          <p:cNvSpPr>
            <a:spLocks noGrp="1"/>
          </p:cNvSpPr>
          <p:nvPr>
            <p:ph type="title" idx="4294967295"/>
          </p:nvPr>
        </p:nvSpPr>
        <p:spPr/>
        <p:txBody>
          <a:bodyPr lIns="91440" tIns="45720" rIns="91440" bIns="45720"/>
          <a:lstStyle/>
          <a:p>
            <a:pPr eaLnBrk="1" hangingPunct="1"/>
            <a:r>
              <a:rPr lang="en-GB" smtClean="0"/>
              <a:t>Intermediate level waste (ILW)</a:t>
            </a:r>
          </a:p>
        </p:txBody>
      </p:sp>
      <p:sp>
        <p:nvSpPr>
          <p:cNvPr id="67588"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b="1" smtClean="0">
                <a:solidFill>
                  <a:srgbClr val="654A15"/>
                </a:solidFill>
              </a:rPr>
              <a:t>Waste acceptance criteria </a:t>
            </a:r>
            <a:r>
              <a:rPr lang="en-GB" sz="2800" smtClean="0"/>
              <a:t>for a near surface disposal facility is dependent on the actual design of and planning for the facility. </a:t>
            </a:r>
          </a:p>
          <a:p>
            <a:pPr eaLnBrk="1" hangingPunct="1">
              <a:spcAft>
                <a:spcPts val="600"/>
              </a:spcAft>
            </a:pPr>
            <a:r>
              <a:rPr lang="en-GB" sz="2800" b="1" smtClean="0">
                <a:solidFill>
                  <a:srgbClr val="654A15"/>
                </a:solidFill>
              </a:rPr>
              <a:t>Restrictions</a:t>
            </a:r>
            <a:r>
              <a:rPr lang="en-GB" sz="2800" smtClean="0"/>
              <a:t> on levels of activity concentration for </a:t>
            </a:r>
            <a:r>
              <a:rPr lang="en-GB" sz="2800" b="1" smtClean="0">
                <a:solidFill>
                  <a:srgbClr val="654A15"/>
                </a:solidFill>
              </a:rPr>
              <a:t>long lived radionuclides</a:t>
            </a:r>
            <a:r>
              <a:rPr lang="en-GB" sz="2800" smtClean="0"/>
              <a:t> in individual waste packages may be complemented:</a:t>
            </a:r>
          </a:p>
          <a:p>
            <a:pPr lvl="1" indent="-358775" eaLnBrk="1" hangingPunct="1">
              <a:spcBef>
                <a:spcPts val="300"/>
              </a:spcBef>
              <a:spcAft>
                <a:spcPts val="300"/>
              </a:spcAft>
            </a:pPr>
            <a:r>
              <a:rPr lang="en-GB" smtClean="0"/>
              <a:t>by restrictions on average levels of activity concentration, </a:t>
            </a:r>
          </a:p>
          <a:p>
            <a:pPr lvl="1" indent="-358775" eaLnBrk="1" hangingPunct="1">
              <a:spcBef>
                <a:spcPts val="300"/>
              </a:spcBef>
              <a:spcAft>
                <a:spcPts val="300"/>
              </a:spcAft>
            </a:pPr>
            <a:r>
              <a:rPr lang="en-GB" smtClean="0"/>
              <a:t>by emplacement of waste packages with higher levels of activity concentration at selected locations within the disposal facility. </a:t>
            </a:r>
            <a:endParaRPr lang="en-GB" sz="24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6963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EFE5AD9-D33A-43E1-B7DD-ACCCE5DF4585}" type="slidenum">
              <a:rPr lang="en-US" smtClean="0"/>
              <a:pPr fontAlgn="base">
                <a:spcBef>
                  <a:spcPct val="0"/>
                </a:spcBef>
                <a:spcAft>
                  <a:spcPct val="0"/>
                </a:spcAft>
              </a:pPr>
              <a:t>33</a:t>
            </a:fld>
            <a:endParaRPr lang="en-US" smtClean="0"/>
          </a:p>
        </p:txBody>
      </p:sp>
      <p:sp>
        <p:nvSpPr>
          <p:cNvPr id="69635" name="Title 1"/>
          <p:cNvSpPr>
            <a:spLocks noGrp="1"/>
          </p:cNvSpPr>
          <p:nvPr>
            <p:ph type="title" idx="4294967295"/>
          </p:nvPr>
        </p:nvSpPr>
        <p:spPr/>
        <p:txBody>
          <a:bodyPr lIns="91440" tIns="45720" rIns="91440" bIns="45720"/>
          <a:lstStyle/>
          <a:p>
            <a:pPr eaLnBrk="1" hangingPunct="1"/>
            <a:r>
              <a:rPr lang="en-GB" smtClean="0"/>
              <a:t>High level waste (HLW)</a:t>
            </a:r>
            <a:endParaRPr lang="sl-SI" smtClean="0"/>
          </a:p>
        </p:txBody>
      </p:sp>
      <p:sp>
        <p:nvSpPr>
          <p:cNvPr id="69636"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800" smtClean="0"/>
              <a:t>Contains such large concentrations of both short and long lived radionuclides.</a:t>
            </a:r>
          </a:p>
          <a:p>
            <a:pPr eaLnBrk="1" hangingPunct="1">
              <a:spcAft>
                <a:spcPts val="600"/>
              </a:spcAft>
            </a:pPr>
            <a:r>
              <a:rPr lang="en-GB" sz="2800" smtClean="0"/>
              <a:t>Typical levels of activity concentration in the range of </a:t>
            </a:r>
            <a:r>
              <a:rPr lang="en-GB" sz="2800" b="1" smtClean="0">
                <a:solidFill>
                  <a:srgbClr val="654A15"/>
                </a:solidFill>
              </a:rPr>
              <a:t>10</a:t>
            </a:r>
            <a:r>
              <a:rPr lang="en-GB" sz="2800" b="1" baseline="30000" smtClean="0">
                <a:solidFill>
                  <a:srgbClr val="654A15"/>
                </a:solidFill>
              </a:rPr>
              <a:t>4</a:t>
            </a:r>
            <a:r>
              <a:rPr lang="en-GB" sz="2800" b="1" smtClean="0">
                <a:solidFill>
                  <a:srgbClr val="654A15"/>
                </a:solidFill>
              </a:rPr>
              <a:t>-10</a:t>
            </a:r>
            <a:r>
              <a:rPr lang="en-GB" sz="2800" b="1" baseline="30000" smtClean="0">
                <a:solidFill>
                  <a:srgbClr val="654A15"/>
                </a:solidFill>
              </a:rPr>
              <a:t>6</a:t>
            </a:r>
            <a:r>
              <a:rPr lang="en-GB" sz="2800" b="1" smtClean="0">
                <a:solidFill>
                  <a:srgbClr val="654A15"/>
                </a:solidFill>
              </a:rPr>
              <a:t> TBq/m3</a:t>
            </a:r>
            <a:r>
              <a:rPr lang="en-GB" sz="2800" smtClean="0"/>
              <a:t>.</a:t>
            </a:r>
          </a:p>
          <a:p>
            <a:pPr eaLnBrk="1" hangingPunct="1">
              <a:spcAft>
                <a:spcPts val="600"/>
              </a:spcAft>
            </a:pPr>
            <a:r>
              <a:rPr lang="en-GB" sz="2800" smtClean="0"/>
              <a:t>Generates significant quantities of </a:t>
            </a:r>
            <a:r>
              <a:rPr lang="en-GB" sz="2800" b="1" smtClean="0">
                <a:solidFill>
                  <a:srgbClr val="654A15"/>
                </a:solidFill>
              </a:rPr>
              <a:t>heat from radioactive decay</a:t>
            </a:r>
            <a:r>
              <a:rPr lang="en-GB" sz="2800" smtClean="0"/>
              <a:t>, and normally continues to generate heat for several centuries.</a:t>
            </a:r>
          </a:p>
          <a:p>
            <a:pPr eaLnBrk="1" hangingPunct="1">
              <a:spcAft>
                <a:spcPts val="600"/>
              </a:spcAft>
            </a:pPr>
            <a:r>
              <a:rPr lang="en-GB" sz="2800" smtClean="0"/>
              <a:t>A greater degree of containment and isolation from the accessible environment − </a:t>
            </a:r>
            <a:r>
              <a:rPr lang="en-GB" sz="2800" b="1" smtClean="0">
                <a:solidFill>
                  <a:srgbClr val="654A15"/>
                </a:solidFill>
              </a:rPr>
              <a:t>deep geological disposal</a:t>
            </a:r>
            <a:r>
              <a:rPr lang="en-GB" sz="2800" smtClean="0"/>
              <a:t>, with engineered barriers.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7168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200DB23B-5060-44CC-AAE7-C5C195859547}" type="slidenum">
              <a:rPr lang="en-US" smtClean="0"/>
              <a:pPr fontAlgn="base">
                <a:spcBef>
                  <a:spcPct val="0"/>
                </a:spcBef>
                <a:spcAft>
                  <a:spcPct val="0"/>
                </a:spcAft>
              </a:pPr>
              <a:t>34</a:t>
            </a:fld>
            <a:endParaRPr lang="en-US" smtClean="0"/>
          </a:p>
        </p:txBody>
      </p:sp>
      <p:sp>
        <p:nvSpPr>
          <p:cNvPr id="71683" name="Title 1"/>
          <p:cNvSpPr>
            <a:spLocks noGrp="1"/>
          </p:cNvSpPr>
          <p:nvPr>
            <p:ph type="title" idx="4294967295"/>
          </p:nvPr>
        </p:nvSpPr>
        <p:spPr/>
        <p:txBody>
          <a:bodyPr lIns="91440" tIns="45720" rIns="91440" bIns="45720"/>
          <a:lstStyle/>
          <a:p>
            <a:pPr eaLnBrk="1" hangingPunct="1"/>
            <a:r>
              <a:rPr lang="en-GB" smtClean="0"/>
              <a:t>Radioactive waste – High Level Waste</a:t>
            </a:r>
          </a:p>
        </p:txBody>
      </p:sp>
      <p:pic>
        <p:nvPicPr>
          <p:cNvPr id="71684" name="Picture 5"/>
          <p:cNvPicPr>
            <a:picLocks noChangeAspect="1" noChangeArrowheads="1"/>
          </p:cNvPicPr>
          <p:nvPr/>
        </p:nvPicPr>
        <p:blipFill>
          <a:blip r:embed="rId2"/>
          <a:srcRect/>
          <a:stretch>
            <a:fillRect/>
          </a:stretch>
        </p:blipFill>
        <p:spPr bwMode="auto">
          <a:xfrm>
            <a:off x="1355725" y="989013"/>
            <a:ext cx="7297738" cy="4854575"/>
          </a:xfrm>
          <a:prstGeom prst="rect">
            <a:avLst/>
          </a:prstGeom>
          <a:noFill/>
          <a:ln w="9525">
            <a:noFill/>
            <a:miter lim="800000"/>
            <a:headEnd/>
            <a:tailEnd/>
          </a:ln>
        </p:spPr>
      </p:pic>
      <p:sp>
        <p:nvSpPr>
          <p:cNvPr id="71685" name="TextBox 6"/>
          <p:cNvSpPr txBox="1">
            <a:spLocks noChangeArrowheads="1"/>
          </p:cNvSpPr>
          <p:nvPr/>
        </p:nvSpPr>
        <p:spPr bwMode="auto">
          <a:xfrm>
            <a:off x="1876425" y="6181725"/>
            <a:ext cx="6711950" cy="671513"/>
          </a:xfrm>
          <a:prstGeom prst="rect">
            <a:avLst/>
          </a:prstGeom>
          <a:noFill/>
          <a:ln w="9525">
            <a:noFill/>
            <a:miter lim="800000"/>
            <a:headEnd/>
            <a:tailEnd/>
          </a:ln>
        </p:spPr>
        <p:txBody>
          <a:bodyPr>
            <a:spAutoFit/>
          </a:bodyPr>
          <a:lstStyle/>
          <a:p>
            <a:r>
              <a:rPr lang="en-GB" sz="2000">
                <a:solidFill>
                  <a:srgbClr val="003399"/>
                </a:solidFill>
                <a:cs typeface="Arial" charset="0"/>
              </a:rPr>
              <a:t>Figure: High-level radioactive waste repository</a:t>
            </a:r>
            <a:endParaRPr lang="en-GB" sz="2000" b="1">
              <a:solidFill>
                <a:srgbClr val="003399"/>
              </a:solidFill>
              <a:cs typeface="Arial" charset="0"/>
            </a:endParaRPr>
          </a:p>
          <a:p>
            <a:endParaRPr lang="en-GB" sz="1800">
              <a:latin typeface="Calibri"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7270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29C992A1-253F-47A4-99F7-BDF302BA5326}" type="slidenum">
              <a:rPr lang="en-US" smtClean="0"/>
              <a:pPr fontAlgn="base">
                <a:spcBef>
                  <a:spcPct val="0"/>
                </a:spcBef>
                <a:spcAft>
                  <a:spcPct val="0"/>
                </a:spcAft>
              </a:pPr>
              <a:t>35</a:t>
            </a:fld>
            <a:endParaRPr lang="en-US" smtClean="0"/>
          </a:p>
        </p:txBody>
      </p:sp>
      <p:sp>
        <p:nvSpPr>
          <p:cNvPr id="72707" name="Title 1"/>
          <p:cNvSpPr>
            <a:spLocks noGrp="1"/>
          </p:cNvSpPr>
          <p:nvPr>
            <p:ph type="title" idx="4294967295"/>
          </p:nvPr>
        </p:nvSpPr>
        <p:spPr/>
        <p:txBody>
          <a:bodyPr lIns="91440" tIns="45720" rIns="91440" bIns="45720"/>
          <a:lstStyle/>
          <a:p>
            <a:pPr eaLnBrk="1" hangingPunct="1"/>
            <a:r>
              <a:rPr lang="en-GB" smtClean="0"/>
              <a:t>Waste classification - Germany</a:t>
            </a:r>
          </a:p>
        </p:txBody>
      </p:sp>
      <p:pic>
        <p:nvPicPr>
          <p:cNvPr id="72708" name="Picture 5"/>
          <p:cNvPicPr>
            <a:picLocks noChangeAspect="1" noChangeArrowheads="1"/>
          </p:cNvPicPr>
          <p:nvPr/>
        </p:nvPicPr>
        <p:blipFill>
          <a:blip r:embed="rId2"/>
          <a:srcRect/>
          <a:stretch>
            <a:fillRect/>
          </a:stretch>
        </p:blipFill>
        <p:spPr bwMode="auto">
          <a:xfrm>
            <a:off x="649288" y="860425"/>
            <a:ext cx="8585200" cy="5221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7373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D6164CCA-CEE8-43C3-9EA7-EC28BC682D93}" type="slidenum">
              <a:rPr lang="en-US" smtClean="0"/>
              <a:pPr fontAlgn="base">
                <a:spcBef>
                  <a:spcPct val="0"/>
                </a:spcBef>
                <a:spcAft>
                  <a:spcPct val="0"/>
                </a:spcAft>
              </a:pPr>
              <a:t>36</a:t>
            </a:fld>
            <a:endParaRPr lang="en-US" smtClean="0"/>
          </a:p>
        </p:txBody>
      </p:sp>
      <p:sp>
        <p:nvSpPr>
          <p:cNvPr id="73731" name="Title 1"/>
          <p:cNvSpPr>
            <a:spLocks noGrp="1"/>
          </p:cNvSpPr>
          <p:nvPr>
            <p:ph type="title" idx="4294967295"/>
          </p:nvPr>
        </p:nvSpPr>
        <p:spPr/>
        <p:txBody>
          <a:bodyPr lIns="91440" tIns="45720" rIns="91440" bIns="45720"/>
          <a:lstStyle/>
          <a:p>
            <a:pPr eaLnBrk="1" hangingPunct="1"/>
            <a:r>
              <a:rPr lang="en-GB" smtClean="0"/>
              <a:t>Waste classification - USA</a:t>
            </a:r>
          </a:p>
        </p:txBody>
      </p:sp>
      <p:sp>
        <p:nvSpPr>
          <p:cNvPr id="73732"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400" smtClean="0"/>
              <a:t>Classification of the</a:t>
            </a:r>
            <a:r>
              <a:rPr lang="en-GB" sz="2400" b="1" smtClean="0">
                <a:solidFill>
                  <a:srgbClr val="654A15"/>
                </a:solidFill>
              </a:rPr>
              <a:t> radioactive waste in the USA</a:t>
            </a:r>
            <a:r>
              <a:rPr lang="en-GB" sz="2400" smtClean="0"/>
              <a:t>:</a:t>
            </a:r>
          </a:p>
          <a:p>
            <a:pPr lvl="1" indent="-358775" eaLnBrk="1" hangingPunct="1">
              <a:spcBef>
                <a:spcPts val="300"/>
              </a:spcBef>
              <a:spcAft>
                <a:spcPts val="300"/>
              </a:spcAft>
            </a:pPr>
            <a:r>
              <a:rPr lang="en-GB" sz="2000" smtClean="0"/>
              <a:t>Class A waste is waste that is usually segregated from other waste classes at the disposal site.</a:t>
            </a:r>
          </a:p>
          <a:p>
            <a:pPr lvl="1" indent="-358775" eaLnBrk="1" hangingPunct="1">
              <a:spcBef>
                <a:spcPts val="300"/>
              </a:spcBef>
              <a:spcAft>
                <a:spcPts val="300"/>
              </a:spcAft>
            </a:pPr>
            <a:r>
              <a:rPr lang="en-GB" sz="2000" smtClean="0"/>
              <a:t>Class B waste is waste that must meet more rigorous requirements on waste form to ensure stability after disposal. </a:t>
            </a:r>
          </a:p>
          <a:p>
            <a:pPr lvl="1" indent="-358775" eaLnBrk="1" hangingPunct="1">
              <a:spcBef>
                <a:spcPts val="300"/>
              </a:spcBef>
              <a:spcAft>
                <a:spcPts val="300"/>
              </a:spcAft>
            </a:pPr>
            <a:r>
              <a:rPr lang="en-GB" sz="2000" smtClean="0"/>
              <a:t>Class C waste is waste that not only must meet more rigorous requirements on waste form to ensure stability but also requires additional measures at the disposal facility to protect against inadvertent intrusion. </a:t>
            </a:r>
          </a:p>
          <a:p>
            <a:pPr lvl="1" indent="-358775" eaLnBrk="1" hangingPunct="1">
              <a:spcBef>
                <a:spcPts val="300"/>
              </a:spcBef>
              <a:spcAft>
                <a:spcPts val="300"/>
              </a:spcAft>
            </a:pPr>
            <a:r>
              <a:rPr lang="en-GB" sz="2000" smtClean="0"/>
              <a:t>Waste that is not generally acceptable for near-surface disposal is waste for which form and disposal methods must be different, and in general more stringent, than those specified for Class C waste. In the absence of specific requirements in this part, such waste must be disposed of in a geologic.</a:t>
            </a:r>
          </a:p>
          <a:p>
            <a:pPr eaLnBrk="1" hangingPunct="1">
              <a:spcAft>
                <a:spcPts val="600"/>
              </a:spcAft>
              <a:buFont typeface="Arial" charset="0"/>
              <a:buNone/>
            </a:pPr>
            <a:endParaRPr lang="en-GB" sz="2400" smtClean="0"/>
          </a:p>
          <a:p>
            <a:pPr eaLnBrk="1" hangingPunct="1">
              <a:spcAft>
                <a:spcPts val="600"/>
              </a:spcAft>
            </a:pPr>
            <a:endParaRPr lang="en-GB" sz="24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6"/>
          <p:cNvSpPr>
            <a:spLocks noGrp="1" noChangeArrowheads="1"/>
          </p:cNvSpPr>
          <p:nvPr>
            <p:ph type="ftr" sz="quarter" idx="10"/>
          </p:nvPr>
        </p:nvSpPr>
        <p:spPr>
          <a:noFill/>
          <a:ln>
            <a:miter lim="800000"/>
            <a:headEnd/>
            <a:tailEnd/>
          </a:ln>
        </p:spPr>
        <p:txBody>
          <a:bodyPr/>
          <a:lstStyle/>
          <a:p>
            <a:r>
              <a:rPr lang="en-US" smtClean="0"/>
              <a:t>Module XIX  Radioactive Waste Management </a:t>
            </a:r>
          </a:p>
        </p:txBody>
      </p:sp>
      <p:sp>
        <p:nvSpPr>
          <p:cNvPr id="75778" name="Rectangle 7"/>
          <p:cNvSpPr>
            <a:spLocks noGrp="1" noChangeArrowheads="1"/>
          </p:cNvSpPr>
          <p:nvPr>
            <p:ph type="sldNum" sz="quarter" idx="11"/>
          </p:nvPr>
        </p:nvSpPr>
        <p:spPr>
          <a:noFill/>
          <a:ln>
            <a:miter lim="800000"/>
            <a:headEnd/>
            <a:tailEnd/>
          </a:ln>
        </p:spPr>
        <p:txBody>
          <a:bodyPr/>
          <a:lstStyle/>
          <a:p>
            <a:pPr fontAlgn="base">
              <a:spcBef>
                <a:spcPct val="0"/>
              </a:spcBef>
              <a:spcAft>
                <a:spcPct val="0"/>
              </a:spcAft>
            </a:pPr>
            <a:fld id="{98A05EE3-8896-4AF0-A6C8-C764F2F51BA3}" type="slidenum">
              <a:rPr lang="en-US" smtClean="0"/>
              <a:pPr fontAlgn="base">
                <a:spcBef>
                  <a:spcPct val="0"/>
                </a:spcBef>
                <a:spcAft>
                  <a:spcPct val="0"/>
                </a:spcAft>
              </a:pPr>
              <a:t>37</a:t>
            </a:fld>
            <a:endParaRPr lang="en-US" smtClean="0"/>
          </a:p>
        </p:txBody>
      </p:sp>
      <p:sp>
        <p:nvSpPr>
          <p:cNvPr id="75779" name="Rectangle 3"/>
          <p:cNvSpPr>
            <a:spLocks noGrp="1"/>
          </p:cNvSpPr>
          <p:nvPr>
            <p:ph type="body" idx="1"/>
          </p:nvPr>
        </p:nvSpPr>
        <p:spPr>
          <a:xfrm>
            <a:off x="530225" y="1090613"/>
            <a:ext cx="8948738" cy="936625"/>
          </a:xfrm>
        </p:spPr>
        <p:txBody>
          <a:bodyPr/>
          <a:lstStyle/>
          <a:p>
            <a:pPr eaLnBrk="1" hangingPunct="1">
              <a:lnSpc>
                <a:spcPct val="80000"/>
              </a:lnSpc>
              <a:buFont typeface="Arial" charset="0"/>
              <a:buNone/>
            </a:pPr>
            <a:r>
              <a:rPr lang="uk-UA" sz="2400" smtClean="0"/>
              <a:t>Depending on specific activity, three</a:t>
            </a:r>
            <a:r>
              <a:rPr lang="en-US" sz="2400" smtClean="0"/>
              <a:t> </a:t>
            </a:r>
            <a:r>
              <a:rPr lang="uk-UA" sz="2400" smtClean="0"/>
              <a:t>categories are introduced for solid and liquid radwaste </a:t>
            </a:r>
            <a:br>
              <a:rPr lang="uk-UA" sz="2400" smtClean="0"/>
            </a:br>
            <a:endParaRPr lang="en-US" sz="2400" smtClean="0"/>
          </a:p>
        </p:txBody>
      </p:sp>
      <p:pic>
        <p:nvPicPr>
          <p:cNvPr id="75780" name="Picture 4"/>
          <p:cNvPicPr>
            <a:picLocks noChangeAspect="1" noChangeArrowheads="1"/>
          </p:cNvPicPr>
          <p:nvPr/>
        </p:nvPicPr>
        <p:blipFill>
          <a:blip r:embed="rId3"/>
          <a:srcRect/>
          <a:stretch>
            <a:fillRect/>
          </a:stretch>
        </p:blipFill>
        <p:spPr bwMode="auto">
          <a:xfrm>
            <a:off x="1052513" y="1733550"/>
            <a:ext cx="7824787" cy="1489075"/>
          </a:xfrm>
          <a:prstGeom prst="rect">
            <a:avLst/>
          </a:prstGeom>
          <a:noFill/>
          <a:ln w="9525">
            <a:noFill/>
            <a:miter lim="800000"/>
            <a:headEnd/>
            <a:tailEnd/>
          </a:ln>
        </p:spPr>
      </p:pic>
      <p:pic>
        <p:nvPicPr>
          <p:cNvPr id="75781" name="Picture 5"/>
          <p:cNvPicPr>
            <a:picLocks noChangeAspect="1" noChangeArrowheads="1"/>
          </p:cNvPicPr>
          <p:nvPr/>
        </p:nvPicPr>
        <p:blipFill>
          <a:blip r:embed="rId4"/>
          <a:srcRect/>
          <a:stretch>
            <a:fillRect/>
          </a:stretch>
        </p:blipFill>
        <p:spPr bwMode="auto">
          <a:xfrm>
            <a:off x="1052513" y="4797425"/>
            <a:ext cx="6646862" cy="1477963"/>
          </a:xfrm>
          <a:prstGeom prst="rect">
            <a:avLst/>
          </a:prstGeom>
          <a:noFill/>
          <a:ln w="9525">
            <a:noFill/>
            <a:miter lim="800000"/>
            <a:headEnd/>
            <a:tailEnd/>
          </a:ln>
        </p:spPr>
      </p:pic>
      <p:sp>
        <p:nvSpPr>
          <p:cNvPr id="75782" name="Rectangle 6"/>
          <p:cNvSpPr>
            <a:spLocks noChangeArrowheads="1"/>
          </p:cNvSpPr>
          <p:nvPr/>
        </p:nvSpPr>
        <p:spPr bwMode="auto">
          <a:xfrm>
            <a:off x="415925" y="3571875"/>
            <a:ext cx="9001125" cy="1187450"/>
          </a:xfrm>
          <a:prstGeom prst="rect">
            <a:avLst/>
          </a:prstGeom>
          <a:noFill/>
          <a:ln w="9525">
            <a:noFill/>
            <a:miter lim="800000"/>
            <a:headEnd/>
            <a:tailEnd/>
          </a:ln>
        </p:spPr>
        <p:txBody>
          <a:bodyPr anchor="ctr">
            <a:spAutoFit/>
          </a:bodyPr>
          <a:lstStyle/>
          <a:p>
            <a:pPr eaLnBrk="0" hangingPunct="0"/>
            <a:r>
              <a:rPr lang="en-US">
                <a:solidFill>
                  <a:srgbClr val="000000"/>
                </a:solidFill>
                <a:latin typeface="Calibri" pitchFamily="34" charset="0"/>
              </a:rPr>
              <a:t>Classification of radwaste with unknown radionuclide composition and unknown specific activity by criteria of air absorbed dose at distance of 0.1 m</a:t>
            </a:r>
          </a:p>
        </p:txBody>
      </p:sp>
      <p:sp>
        <p:nvSpPr>
          <p:cNvPr id="75783" name="Title 1"/>
          <p:cNvSpPr>
            <a:spLocks/>
          </p:cNvSpPr>
          <p:nvPr/>
        </p:nvSpPr>
        <p:spPr bwMode="auto">
          <a:xfrm>
            <a:off x="179388" y="179388"/>
            <a:ext cx="9001125" cy="900112"/>
          </a:xfrm>
          <a:prstGeom prst="rect">
            <a:avLst/>
          </a:prstGeom>
          <a:noFill/>
          <a:ln w="9525">
            <a:noFill/>
            <a:miter lim="800000"/>
            <a:headEnd/>
            <a:tailEnd/>
          </a:ln>
        </p:spPr>
        <p:txBody>
          <a:bodyPr anchor="ctr"/>
          <a:lstStyle/>
          <a:p>
            <a:r>
              <a:rPr lang="en-GB" sz="3600" b="1">
                <a:solidFill>
                  <a:schemeClr val="tx2"/>
                </a:solidFill>
                <a:latin typeface="Calibri" pitchFamily="34" charset="0"/>
              </a:rPr>
              <a:t>Waste classification - Ukraine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7782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F622FBC3-412C-4E64-8BB8-6DE349CF265B}" type="slidenum">
              <a:rPr lang="en-US" smtClean="0"/>
              <a:pPr fontAlgn="base">
                <a:spcBef>
                  <a:spcPct val="0"/>
                </a:spcBef>
                <a:spcAft>
                  <a:spcPct val="0"/>
                </a:spcAft>
              </a:pPr>
              <a:t>38</a:t>
            </a:fld>
            <a:endParaRPr lang="en-US" smtClean="0"/>
          </a:p>
        </p:txBody>
      </p:sp>
      <p:sp>
        <p:nvSpPr>
          <p:cNvPr id="77827" name="Title 1"/>
          <p:cNvSpPr>
            <a:spLocks noGrp="1"/>
          </p:cNvSpPr>
          <p:nvPr>
            <p:ph type="title" idx="4294967295"/>
          </p:nvPr>
        </p:nvSpPr>
        <p:spPr/>
        <p:txBody>
          <a:bodyPr lIns="91440" tIns="45720" rIns="91440" bIns="45720"/>
          <a:lstStyle/>
          <a:p>
            <a:pPr eaLnBrk="1" hangingPunct="1"/>
            <a:r>
              <a:rPr lang="en-GB" smtClean="0"/>
              <a:t>NATURE AND SOURCES OF RADIOACTIVE WASTE - Learning objectives</a:t>
            </a:r>
            <a:endParaRPr lang="sl-SI" smtClean="0"/>
          </a:p>
        </p:txBody>
      </p:sp>
      <p:sp>
        <p:nvSpPr>
          <p:cNvPr id="77828" name="Content Placeholder 2"/>
          <p:cNvSpPr>
            <a:spLocks noGrp="1"/>
          </p:cNvSpPr>
          <p:nvPr>
            <p:ph idx="4294967295"/>
          </p:nvPr>
        </p:nvSpPr>
        <p:spPr>
          <a:xfrm>
            <a:off x="514350" y="1484313"/>
            <a:ext cx="8883650" cy="3840162"/>
          </a:xfrm>
          <a:solidFill>
            <a:srgbClr val="FFFFCC"/>
          </a:solidFill>
          <a:ln w="19050">
            <a:solidFill>
              <a:srgbClr val="FF9900"/>
            </a:solidFill>
          </a:ln>
        </p:spPr>
        <p:txBody>
          <a:bodyPr lIns="288000" tIns="288000" rIns="288000" bIns="288000">
            <a:spAutoFit/>
          </a:bodyPr>
          <a:lstStyle/>
          <a:p>
            <a:pPr marL="0" indent="0">
              <a:spcBef>
                <a:spcPct val="20000"/>
              </a:spcBef>
              <a:buFont typeface="Calibri Light"/>
              <a:buAutoNum type="arabicPeriod"/>
            </a:pPr>
            <a:r>
              <a:rPr lang="en-US" sz="2800" i="1" smtClean="0"/>
              <a:t>Get broad overview of the types of radioactive waste.</a:t>
            </a:r>
          </a:p>
          <a:p>
            <a:pPr marL="0" indent="0">
              <a:spcBef>
                <a:spcPct val="20000"/>
              </a:spcBef>
              <a:buFont typeface="Calibri Light"/>
              <a:buAutoNum type="arabicPeriod"/>
            </a:pPr>
            <a:r>
              <a:rPr lang="en-US" sz="2800" i="1" smtClean="0"/>
              <a:t>Get broad overview of the generating liquid radioactive waste.</a:t>
            </a:r>
          </a:p>
          <a:p>
            <a:pPr marL="0" indent="0">
              <a:spcBef>
                <a:spcPct val="20000"/>
              </a:spcBef>
              <a:buFont typeface="Calibri Light"/>
              <a:buAutoNum type="arabicPeriod"/>
            </a:pPr>
            <a:r>
              <a:rPr lang="en-US" sz="2800" i="1" smtClean="0"/>
              <a:t>Get broad overview of the generating solid radioactive waste.</a:t>
            </a:r>
          </a:p>
          <a:p>
            <a:pPr marL="0" indent="0">
              <a:spcBef>
                <a:spcPct val="20000"/>
              </a:spcBef>
              <a:buFont typeface="Calibri Light"/>
              <a:buAutoNum type="arabicPeriod"/>
            </a:pPr>
            <a:r>
              <a:rPr lang="en-US" sz="2800" i="1" smtClean="0"/>
              <a:t>Get broad overview of the generating gaseous radioactive waste.</a:t>
            </a:r>
            <a:endParaRPr lang="en-GB" sz="2800" i="1"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7885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3F271FF2-F821-443F-9EA5-43D1F007CC77}" type="slidenum">
              <a:rPr lang="en-US" smtClean="0"/>
              <a:pPr fontAlgn="base">
                <a:spcBef>
                  <a:spcPct val="0"/>
                </a:spcBef>
                <a:spcAft>
                  <a:spcPct val="0"/>
                </a:spcAft>
              </a:pPr>
              <a:t>39</a:t>
            </a:fld>
            <a:endParaRPr lang="en-US" smtClean="0"/>
          </a:p>
        </p:txBody>
      </p:sp>
      <p:sp>
        <p:nvSpPr>
          <p:cNvPr id="78851" name="Title 1"/>
          <p:cNvSpPr>
            <a:spLocks noGrp="1"/>
          </p:cNvSpPr>
          <p:nvPr>
            <p:ph type="title" idx="4294967295"/>
          </p:nvPr>
        </p:nvSpPr>
        <p:spPr/>
        <p:txBody>
          <a:bodyPr lIns="91440" tIns="45720" rIns="91440" bIns="45720"/>
          <a:lstStyle/>
          <a:p>
            <a:pPr eaLnBrk="1" hangingPunct="1"/>
            <a:r>
              <a:rPr lang="en-GB" smtClean="0"/>
              <a:t>Types of radioactive waste</a:t>
            </a:r>
            <a:endParaRPr lang="sl-SI" smtClean="0"/>
          </a:p>
        </p:txBody>
      </p:sp>
      <p:sp>
        <p:nvSpPr>
          <p:cNvPr id="7885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600" smtClean="0"/>
              <a:t>The radioactive waste may be </a:t>
            </a:r>
            <a:r>
              <a:rPr lang="en-GB" sz="2600" b="1" smtClean="0">
                <a:solidFill>
                  <a:srgbClr val="654A15"/>
                </a:solidFill>
              </a:rPr>
              <a:t>solid</a:t>
            </a:r>
            <a:r>
              <a:rPr lang="en-GB" sz="2600" smtClean="0"/>
              <a:t>, </a:t>
            </a:r>
            <a:r>
              <a:rPr lang="en-GB" sz="2600" b="1" smtClean="0">
                <a:solidFill>
                  <a:srgbClr val="654A15"/>
                </a:solidFill>
              </a:rPr>
              <a:t>liquid</a:t>
            </a:r>
            <a:r>
              <a:rPr lang="en-GB" sz="2600" smtClean="0"/>
              <a:t> or </a:t>
            </a:r>
            <a:r>
              <a:rPr lang="en-GB" sz="2600" b="1" smtClean="0">
                <a:solidFill>
                  <a:srgbClr val="654A15"/>
                </a:solidFill>
              </a:rPr>
              <a:t>gaseous</a:t>
            </a:r>
            <a:r>
              <a:rPr lang="en-GB" sz="2600" smtClean="0"/>
              <a:t>. </a:t>
            </a:r>
          </a:p>
          <a:p>
            <a:pPr eaLnBrk="1" hangingPunct="1">
              <a:spcAft>
                <a:spcPts val="600"/>
              </a:spcAft>
            </a:pPr>
            <a:r>
              <a:rPr lang="en-GB" sz="2600" smtClean="0"/>
              <a:t>Levels of activity concentration range from extremely high levels (spent fuel) to very low levels.</a:t>
            </a:r>
            <a:endParaRPr lang="sl-SI" sz="2600" smtClean="0"/>
          </a:p>
          <a:p>
            <a:pPr eaLnBrk="1" hangingPunct="1">
              <a:spcAft>
                <a:spcPts val="600"/>
              </a:spcAft>
              <a:buSzPct val="110000"/>
            </a:pPr>
            <a:r>
              <a:rPr lang="en-GB" sz="2600" smtClean="0"/>
              <a:t>Radioactive Waste could come from:</a:t>
            </a:r>
          </a:p>
          <a:p>
            <a:pPr lvl="1" indent="-358775" eaLnBrk="1" hangingPunct="1">
              <a:spcBef>
                <a:spcPts val="300"/>
              </a:spcBef>
              <a:spcAft>
                <a:spcPts val="300"/>
              </a:spcAft>
            </a:pPr>
            <a:r>
              <a:rPr lang="en-GB" sz="2600" smtClean="0"/>
              <a:t>mining and minerals processing</a:t>
            </a:r>
          </a:p>
          <a:p>
            <a:pPr lvl="1" indent="-358775" eaLnBrk="1" hangingPunct="1">
              <a:spcBef>
                <a:spcPts val="300"/>
              </a:spcBef>
              <a:spcAft>
                <a:spcPts val="300"/>
              </a:spcAft>
            </a:pPr>
            <a:r>
              <a:rPr lang="en-GB" sz="2600" smtClean="0"/>
              <a:t>NPPs</a:t>
            </a:r>
            <a:endParaRPr lang="sl-SI" sz="2600" smtClean="0"/>
          </a:p>
          <a:p>
            <a:pPr lvl="1" indent="-358775" eaLnBrk="1" hangingPunct="1">
              <a:spcBef>
                <a:spcPts val="300"/>
              </a:spcBef>
              <a:spcAft>
                <a:spcPts val="300"/>
              </a:spcAft>
            </a:pPr>
            <a:r>
              <a:rPr lang="en-GB" sz="2600" smtClean="0"/>
              <a:t>institutional activities</a:t>
            </a:r>
          </a:p>
          <a:p>
            <a:pPr lvl="1" indent="-358775" eaLnBrk="1" hangingPunct="1">
              <a:spcBef>
                <a:spcPts val="300"/>
              </a:spcBef>
              <a:spcAft>
                <a:spcPts val="300"/>
              </a:spcAft>
            </a:pPr>
            <a:r>
              <a:rPr lang="en-GB" sz="2600" smtClean="0"/>
              <a:t>defence programmes and weapons production related waste</a:t>
            </a:r>
            <a:endParaRPr lang="sl-SI" sz="26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433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A50F66E5-D97D-4522-AD48-A197D704782B}" type="slidenum">
              <a:rPr lang="en-US" smtClean="0"/>
              <a:pPr fontAlgn="base">
                <a:spcBef>
                  <a:spcPct val="0"/>
                </a:spcBef>
                <a:spcAft>
                  <a:spcPct val="0"/>
                </a:spcAft>
              </a:pPr>
              <a:t>4</a:t>
            </a:fld>
            <a:endParaRPr lang="en-US" smtClean="0"/>
          </a:p>
        </p:txBody>
      </p:sp>
      <p:sp>
        <p:nvSpPr>
          <p:cNvPr id="14339" name="Title 1"/>
          <p:cNvSpPr>
            <a:spLocks noGrp="1"/>
          </p:cNvSpPr>
          <p:nvPr>
            <p:ph type="title" idx="4294967295"/>
          </p:nvPr>
        </p:nvSpPr>
        <p:spPr/>
        <p:txBody>
          <a:bodyPr lIns="91440" tIns="45720" rIns="91440" bIns="45720"/>
          <a:lstStyle/>
          <a:p>
            <a:pPr eaLnBrk="1" hangingPunct="1"/>
            <a:r>
              <a:rPr lang="en-GB" smtClean="0"/>
              <a:t>Radioactive waste</a:t>
            </a:r>
          </a:p>
        </p:txBody>
      </p:sp>
      <p:sp>
        <p:nvSpPr>
          <p:cNvPr id="14340"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(based on IAEA glossary) - </a:t>
            </a:r>
            <a:r>
              <a:rPr lang="en-GB" sz="2400" b="1" smtClean="0">
                <a:solidFill>
                  <a:srgbClr val="654A15"/>
                </a:solidFill>
              </a:rPr>
              <a:t>waste that contains or is contaminated with radionuclides </a:t>
            </a:r>
            <a:r>
              <a:rPr lang="en-GB" sz="2400" smtClean="0"/>
              <a:t>at concentrations or activities </a:t>
            </a:r>
            <a:r>
              <a:rPr lang="en-GB" sz="2400" b="1" smtClean="0">
                <a:solidFill>
                  <a:srgbClr val="654A15"/>
                </a:solidFill>
              </a:rPr>
              <a:t>greater than clearance levels</a:t>
            </a:r>
            <a:r>
              <a:rPr lang="en-GB" sz="2400" smtClean="0"/>
              <a:t> (as established by the regulatory body).</a:t>
            </a:r>
          </a:p>
          <a:p>
            <a:pPr eaLnBrk="1" hangingPunct="1">
              <a:spcAft>
                <a:spcPts val="600"/>
              </a:spcAft>
            </a:pPr>
            <a:r>
              <a:rPr lang="en-GB" sz="2400" smtClean="0"/>
              <a:t>The </a:t>
            </a:r>
            <a:r>
              <a:rPr lang="en-GB" sz="2400" b="1" smtClean="0">
                <a:solidFill>
                  <a:srgbClr val="654A15"/>
                </a:solidFill>
              </a:rPr>
              <a:t>radioactive waste</a:t>
            </a:r>
            <a:r>
              <a:rPr lang="en-GB" sz="2400" smtClean="0"/>
              <a:t> is produced in:</a:t>
            </a:r>
          </a:p>
          <a:p>
            <a:pPr lvl="1" indent="-358775" eaLnBrk="1" hangingPunct="1">
              <a:spcBef>
                <a:spcPts val="300"/>
              </a:spcBef>
              <a:spcAft>
                <a:spcPts val="300"/>
              </a:spcAft>
            </a:pPr>
            <a:r>
              <a:rPr lang="en-GB" sz="2400" smtClean="0"/>
              <a:t>medical, industrial, research facilities, nuclear facilities (nuclear power plants and fuel reprocessing facilities), uranium mining or naturally occurring.</a:t>
            </a:r>
            <a:endParaRPr lang="sl-SI" sz="2400" smtClean="0"/>
          </a:p>
          <a:p>
            <a:pPr lvl="1" indent="-358775" eaLnBrk="1" hangingPunct="1">
              <a:spcBef>
                <a:spcPts val="300"/>
              </a:spcBef>
              <a:spcAft>
                <a:spcPts val="300"/>
              </a:spcAft>
              <a:buFont typeface="Arial" charset="0"/>
              <a:buNone/>
            </a:pPr>
            <a:endParaRPr lang="en-GB" sz="2400" smtClean="0"/>
          </a:p>
          <a:p>
            <a:pPr eaLnBrk="1" hangingPunct="1">
              <a:spcAft>
                <a:spcPts val="600"/>
              </a:spcAft>
            </a:pPr>
            <a:r>
              <a:rPr lang="en-GB" sz="2400" smtClean="0"/>
              <a:t>Certain kinds of radioactive materials, and the wastes produced from using these materials, are subject to </a:t>
            </a:r>
            <a:r>
              <a:rPr lang="en-GB" sz="2400" b="1" smtClean="0">
                <a:solidFill>
                  <a:srgbClr val="654A15"/>
                </a:solidFill>
              </a:rPr>
              <a:t>regulatory control</a:t>
            </a:r>
            <a:r>
              <a:rPr lang="en-GB" sz="2400" smtClean="0"/>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8089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C757228C-D060-48D6-B5D4-D20ABB716459}" type="slidenum">
              <a:rPr lang="en-US" smtClean="0"/>
              <a:pPr fontAlgn="base">
                <a:spcBef>
                  <a:spcPct val="0"/>
                </a:spcBef>
                <a:spcAft>
                  <a:spcPct val="0"/>
                </a:spcAft>
              </a:pPr>
              <a:t>40</a:t>
            </a:fld>
            <a:endParaRPr lang="en-US" smtClean="0"/>
          </a:p>
        </p:txBody>
      </p:sp>
      <p:sp>
        <p:nvSpPr>
          <p:cNvPr id="80899" name="Title 1"/>
          <p:cNvSpPr>
            <a:spLocks noGrp="1"/>
          </p:cNvSpPr>
          <p:nvPr>
            <p:ph type="title" idx="4294967295"/>
          </p:nvPr>
        </p:nvSpPr>
        <p:spPr/>
        <p:txBody>
          <a:bodyPr lIns="91440" tIns="45720" rIns="91440" bIns="45720"/>
          <a:lstStyle/>
          <a:p>
            <a:pPr eaLnBrk="1" hangingPunct="1"/>
            <a:r>
              <a:rPr lang="en-GB" smtClean="0"/>
              <a:t>Waste from mining and minerals processing</a:t>
            </a:r>
            <a:endParaRPr lang="sl-SI" smtClean="0"/>
          </a:p>
        </p:txBody>
      </p:sp>
      <p:sp>
        <p:nvSpPr>
          <p:cNvPr id="80900"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Mining activities lead to large amounts of materials that contain uranium or thorium in small quantities.</a:t>
            </a:r>
            <a:endParaRPr lang="sl-SI" sz="2800" smtClean="0"/>
          </a:p>
          <a:p>
            <a:pPr eaLnBrk="1" hangingPunct="1">
              <a:spcAft>
                <a:spcPts val="600"/>
              </a:spcAft>
            </a:pPr>
            <a:r>
              <a:rPr lang="en-GB" sz="2800" smtClean="0"/>
              <a:t>Mine tailings resulting from the mining of uranium and thorium ores contain elevated levels of naturally occurring radionuclides and are required to be managed as radioactive waste.</a:t>
            </a:r>
            <a:endParaRPr lang="sl-SI" sz="2800" smtClean="0"/>
          </a:p>
          <a:p>
            <a:pPr marL="358775" lvl="1" indent="-358775" eaLnBrk="1" hangingPunct="1">
              <a:spcAft>
                <a:spcPts val="600"/>
              </a:spcAft>
              <a:buSzPct val="110000"/>
              <a:buFont typeface="Arial" charset="0"/>
              <a:buChar char="•"/>
            </a:pPr>
            <a:r>
              <a:rPr lang="en-GB" smtClean="0"/>
              <a:t>Tailings from processing contain significant amounts of hazardous chemicals (copper, arsenic, molybdenum and vanadium) − considered in assessing the safety of planned management options.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8294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D2576A75-24FC-418A-86E9-EB4E50F8F0F1}" type="slidenum">
              <a:rPr lang="en-US" smtClean="0"/>
              <a:pPr fontAlgn="base">
                <a:spcBef>
                  <a:spcPct val="0"/>
                </a:spcBef>
                <a:spcAft>
                  <a:spcPct val="0"/>
                </a:spcAft>
              </a:pPr>
              <a:t>41</a:t>
            </a:fld>
            <a:endParaRPr lang="en-US" smtClean="0"/>
          </a:p>
        </p:txBody>
      </p:sp>
      <p:sp>
        <p:nvSpPr>
          <p:cNvPr id="82947" name="Title 1"/>
          <p:cNvSpPr>
            <a:spLocks noGrp="1"/>
          </p:cNvSpPr>
          <p:nvPr>
            <p:ph type="title" idx="4294967295"/>
          </p:nvPr>
        </p:nvSpPr>
        <p:spPr/>
        <p:txBody>
          <a:bodyPr lIns="91440" tIns="45720" rIns="91440" bIns="45720"/>
          <a:lstStyle/>
          <a:p>
            <a:pPr eaLnBrk="1" hangingPunct="1"/>
            <a:r>
              <a:rPr lang="en-GB" smtClean="0"/>
              <a:t>Waste from mining and minerals processing</a:t>
            </a:r>
          </a:p>
        </p:txBody>
      </p:sp>
      <p:sp>
        <p:nvSpPr>
          <p:cNvPr id="82948"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Radioactive waste containing naturally occurring radionuclides also arise from the extraction and/or processing of other materials that happen to be rich in naturally occurring radioactive materials; </a:t>
            </a:r>
          </a:p>
          <a:p>
            <a:pPr lvl="1" indent="-358775" eaLnBrk="1" hangingPunct="1">
              <a:spcBef>
                <a:spcPts val="300"/>
              </a:spcBef>
              <a:spcAft>
                <a:spcPts val="300"/>
              </a:spcAft>
            </a:pPr>
            <a:r>
              <a:rPr lang="en-GB" sz="2400" smtClean="0"/>
              <a:t>phosphate minerals,</a:t>
            </a:r>
          </a:p>
          <a:p>
            <a:pPr lvl="1" indent="-358775" eaLnBrk="1" hangingPunct="1">
              <a:spcBef>
                <a:spcPts val="300"/>
              </a:spcBef>
              <a:spcAft>
                <a:spcPts val="300"/>
              </a:spcAft>
            </a:pPr>
            <a:r>
              <a:rPr lang="en-GB" sz="2400" smtClean="0"/>
              <a:t>mineral sands,</a:t>
            </a:r>
          </a:p>
          <a:p>
            <a:pPr lvl="1" indent="-358775" eaLnBrk="1" hangingPunct="1">
              <a:spcBef>
                <a:spcPts val="300"/>
              </a:spcBef>
              <a:spcAft>
                <a:spcPts val="300"/>
              </a:spcAft>
            </a:pPr>
            <a:r>
              <a:rPr lang="en-GB" sz="2400" smtClean="0"/>
              <a:t>some gold-bearing rocks,</a:t>
            </a:r>
          </a:p>
          <a:p>
            <a:pPr lvl="1" indent="-358775" eaLnBrk="1" hangingPunct="1">
              <a:spcBef>
                <a:spcPts val="300"/>
              </a:spcBef>
              <a:spcAft>
                <a:spcPts val="300"/>
              </a:spcAft>
            </a:pPr>
            <a:r>
              <a:rPr lang="en-GB" sz="2400" smtClean="0"/>
              <a:t>coal and hydrocarbons, and </a:t>
            </a:r>
          </a:p>
          <a:p>
            <a:pPr lvl="1" indent="-358775" eaLnBrk="1" hangingPunct="1">
              <a:spcBef>
                <a:spcPts val="300"/>
              </a:spcBef>
              <a:spcAft>
                <a:spcPts val="300"/>
              </a:spcAft>
            </a:pPr>
            <a:r>
              <a:rPr lang="en-GB" sz="2400" smtClean="0"/>
              <a:t>contain long lived radionuclides at relatively low concentrations. </a:t>
            </a:r>
          </a:p>
          <a:p>
            <a:pPr eaLnBrk="1" hangingPunct="1">
              <a:spcAft>
                <a:spcPts val="600"/>
              </a:spcAft>
            </a:pPr>
            <a:endParaRPr lang="en-GB" sz="300" smtClean="0"/>
          </a:p>
          <a:p>
            <a:pPr eaLnBrk="1" hangingPunct="1">
              <a:spcAft>
                <a:spcPts val="600"/>
              </a:spcAft>
            </a:pPr>
            <a:r>
              <a:rPr lang="en-GB" sz="2400" smtClean="0"/>
              <a:t>The concentration of the radionuclides in these waste streams may exceed the levels for exempt waste </a:t>
            </a:r>
            <a:r>
              <a:rPr lang="sl-SI" sz="2400" smtClean="0"/>
              <a:t>so the</a:t>
            </a:r>
            <a:r>
              <a:rPr lang="en-GB" sz="2400" smtClean="0"/>
              <a:t> regulatory control is necessary to ensure safety.</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8499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066BDA5B-EA5A-45E3-AAE2-7769EDB01255}" type="slidenum">
              <a:rPr lang="en-US" smtClean="0"/>
              <a:pPr fontAlgn="base">
                <a:spcBef>
                  <a:spcPct val="0"/>
                </a:spcBef>
                <a:spcAft>
                  <a:spcPct val="0"/>
                </a:spcAft>
              </a:pPr>
              <a:t>42</a:t>
            </a:fld>
            <a:endParaRPr lang="en-US" smtClean="0"/>
          </a:p>
        </p:txBody>
      </p:sp>
      <p:sp>
        <p:nvSpPr>
          <p:cNvPr id="84995" name="Title 1"/>
          <p:cNvSpPr>
            <a:spLocks noGrp="1"/>
          </p:cNvSpPr>
          <p:nvPr>
            <p:ph type="title" idx="4294967295"/>
          </p:nvPr>
        </p:nvSpPr>
        <p:spPr/>
        <p:txBody>
          <a:bodyPr lIns="91440" tIns="45720" rIns="91440" bIns="45720"/>
          <a:lstStyle/>
          <a:p>
            <a:pPr eaLnBrk="1" hangingPunct="1"/>
            <a:r>
              <a:rPr lang="en-GB" smtClean="0"/>
              <a:t>Waste from NPPs</a:t>
            </a:r>
          </a:p>
        </p:txBody>
      </p:sp>
      <p:sp>
        <p:nvSpPr>
          <p:cNvPr id="84996"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b="1" smtClean="0">
                <a:solidFill>
                  <a:srgbClr val="654A15"/>
                </a:solidFill>
              </a:rPr>
              <a:t>Low level waste and intermediate level waste from operations:</a:t>
            </a:r>
          </a:p>
          <a:p>
            <a:pPr lvl="1" indent="-358775" eaLnBrk="1" hangingPunct="1">
              <a:spcBef>
                <a:spcPts val="300"/>
              </a:spcBef>
              <a:spcAft>
                <a:spcPts val="300"/>
              </a:spcAft>
            </a:pPr>
            <a:r>
              <a:rPr lang="en-GB" smtClean="0"/>
              <a:t>purification, conversion and enrichment of uranium and fabrication,</a:t>
            </a:r>
          </a:p>
          <a:p>
            <a:pPr lvl="1" indent="-358775" eaLnBrk="1" hangingPunct="1">
              <a:spcBef>
                <a:spcPts val="300"/>
              </a:spcBef>
              <a:spcAft>
                <a:spcPts val="300"/>
              </a:spcAft>
            </a:pPr>
            <a:r>
              <a:rPr lang="en-GB" smtClean="0"/>
              <a:t>filter materials, lightly contaminated trash, and residues from recycling, </a:t>
            </a:r>
          </a:p>
          <a:p>
            <a:pPr lvl="1" indent="-358775" eaLnBrk="1" hangingPunct="1">
              <a:spcBef>
                <a:spcPts val="300"/>
              </a:spcBef>
              <a:spcAft>
                <a:spcPts val="300"/>
              </a:spcAft>
            </a:pPr>
            <a:r>
              <a:rPr lang="en-GB" smtClean="0"/>
              <a:t>uranium and plutonium (in the case of mixed oxide fuel) are characteristic radionuclides in this waste.</a:t>
            </a:r>
          </a:p>
          <a:p>
            <a:pPr lvl="1" indent="-358775" eaLnBrk="1" hangingPunct="1">
              <a:spcBef>
                <a:spcPts val="300"/>
              </a:spcBef>
              <a:spcAft>
                <a:spcPts val="300"/>
              </a:spcAft>
              <a:buFont typeface="Arial" charset="0"/>
              <a:buNone/>
            </a:pPr>
            <a:endParaRPr lang="en-GB" smtClean="0"/>
          </a:p>
          <a:p>
            <a:pPr eaLnBrk="1" hangingPunct="1">
              <a:spcAft>
                <a:spcPts val="600"/>
              </a:spcAft>
              <a:buFont typeface="Arial" charset="0"/>
              <a:buNone/>
            </a:pPr>
            <a:endParaRPr lang="en-GB"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8704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3BB7070B-FDDC-4AF0-ACEF-58C6F8246813}" type="slidenum">
              <a:rPr lang="en-US" smtClean="0"/>
              <a:pPr fontAlgn="base">
                <a:spcBef>
                  <a:spcPct val="0"/>
                </a:spcBef>
                <a:spcAft>
                  <a:spcPct val="0"/>
                </a:spcAft>
              </a:pPr>
              <a:t>43</a:t>
            </a:fld>
            <a:endParaRPr lang="en-US" smtClean="0"/>
          </a:p>
        </p:txBody>
      </p:sp>
      <p:sp>
        <p:nvSpPr>
          <p:cNvPr id="87043" name="Title 1"/>
          <p:cNvSpPr>
            <a:spLocks noGrp="1"/>
          </p:cNvSpPr>
          <p:nvPr>
            <p:ph type="title" idx="4294967295"/>
          </p:nvPr>
        </p:nvSpPr>
        <p:spPr/>
        <p:txBody>
          <a:bodyPr lIns="91440" tIns="45720" rIns="91440" bIns="45720"/>
          <a:lstStyle/>
          <a:p>
            <a:pPr eaLnBrk="1" hangingPunct="1"/>
            <a:r>
              <a:rPr lang="en-GB" smtClean="0"/>
              <a:t>Waste from NPPs</a:t>
            </a:r>
          </a:p>
        </p:txBody>
      </p:sp>
      <p:sp>
        <p:nvSpPr>
          <p:cNvPr id="87044" name="Content Placeholder 2"/>
          <p:cNvSpPr>
            <a:spLocks noGrp="1"/>
          </p:cNvSpPr>
          <p:nvPr>
            <p:ph idx="4294967295"/>
          </p:nvPr>
        </p:nvSpPr>
        <p:spPr>
          <a:xfrm>
            <a:off x="514350" y="1484313"/>
            <a:ext cx="8883650" cy="4679950"/>
          </a:xfrm>
        </p:spPr>
        <p:txBody>
          <a:bodyPr/>
          <a:lstStyle/>
          <a:p>
            <a:pPr lvl="1" indent="-358775" eaLnBrk="1" hangingPunct="1">
              <a:spcAft>
                <a:spcPts val="600"/>
              </a:spcAft>
              <a:buSzPct val="110000"/>
              <a:buFont typeface="Arial" charset="0"/>
              <a:buNone/>
            </a:pPr>
            <a:r>
              <a:rPr lang="en-GB" b="1" smtClean="0">
                <a:solidFill>
                  <a:srgbClr val="654A15"/>
                </a:solidFill>
              </a:rPr>
              <a:t>Waste from decommissioning of nuclear installations: </a:t>
            </a:r>
          </a:p>
          <a:p>
            <a:pPr lvl="1" indent="-358775" eaLnBrk="1" hangingPunct="1">
              <a:spcBef>
                <a:spcPts val="300"/>
              </a:spcBef>
              <a:spcAft>
                <a:spcPts val="300"/>
              </a:spcAft>
            </a:pPr>
            <a:r>
              <a:rPr lang="en-GB" smtClean="0"/>
              <a:t>radioactive waste that may vary greatly in type, level of activity concentration, size and volume, and may be activated or contaminated,</a:t>
            </a:r>
          </a:p>
          <a:p>
            <a:pPr lvl="1" indent="-358775" eaLnBrk="1" hangingPunct="1">
              <a:spcBef>
                <a:spcPts val="300"/>
              </a:spcBef>
              <a:spcAft>
                <a:spcPts val="300"/>
              </a:spcAft>
            </a:pPr>
            <a:r>
              <a:rPr lang="en-GB" smtClean="0"/>
              <a:t>solid materials such as process equipment, construction materials, tools and soils, </a:t>
            </a:r>
          </a:p>
          <a:p>
            <a:pPr lvl="1" indent="-358775" eaLnBrk="1" hangingPunct="1">
              <a:spcBef>
                <a:spcPts val="300"/>
              </a:spcBef>
              <a:spcAft>
                <a:spcPts val="300"/>
              </a:spcAft>
            </a:pPr>
            <a:r>
              <a:rPr lang="en-GB" smtClean="0"/>
              <a:t>the largest volumes of waste will mainly be VLLW and LLW, </a:t>
            </a:r>
          </a:p>
          <a:p>
            <a:pPr lvl="1" indent="-358775" eaLnBrk="1" hangingPunct="1">
              <a:spcBef>
                <a:spcPts val="300"/>
              </a:spcBef>
              <a:spcAft>
                <a:spcPts val="300"/>
              </a:spcAft>
            </a:pPr>
            <a:r>
              <a:rPr lang="en-GB" smtClean="0"/>
              <a:t>to reduce the amount, decontamination of materials is widely applied. </a:t>
            </a:r>
            <a:endParaRPr lang="sl-SI"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8909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9F88DA84-2A0F-4F4A-9E20-EE5DAEAF7064}" type="slidenum">
              <a:rPr lang="en-US" smtClean="0"/>
              <a:pPr fontAlgn="base">
                <a:spcBef>
                  <a:spcPct val="0"/>
                </a:spcBef>
                <a:spcAft>
                  <a:spcPct val="0"/>
                </a:spcAft>
              </a:pPr>
              <a:t>44</a:t>
            </a:fld>
            <a:endParaRPr lang="en-US" smtClean="0"/>
          </a:p>
        </p:txBody>
      </p:sp>
      <p:sp>
        <p:nvSpPr>
          <p:cNvPr id="89091" name="Title 1"/>
          <p:cNvSpPr>
            <a:spLocks noGrp="1"/>
          </p:cNvSpPr>
          <p:nvPr>
            <p:ph type="title" idx="4294967295"/>
          </p:nvPr>
        </p:nvSpPr>
        <p:spPr/>
        <p:txBody>
          <a:bodyPr lIns="91440" tIns="45720" rIns="91440" bIns="45720"/>
          <a:lstStyle/>
          <a:p>
            <a:pPr eaLnBrk="1" hangingPunct="1"/>
            <a:r>
              <a:rPr lang="en-GB" smtClean="0"/>
              <a:t>Waste from NPPs</a:t>
            </a:r>
          </a:p>
        </p:txBody>
      </p:sp>
      <p:sp>
        <p:nvSpPr>
          <p:cNvPr id="89092" name="Content Placeholder 2"/>
          <p:cNvSpPr>
            <a:spLocks noGrp="1"/>
          </p:cNvSpPr>
          <p:nvPr>
            <p:ph idx="4294967295"/>
          </p:nvPr>
        </p:nvSpPr>
        <p:spPr>
          <a:xfrm>
            <a:off x="595313" y="1239838"/>
            <a:ext cx="8883650" cy="4679950"/>
          </a:xfrm>
        </p:spPr>
        <p:txBody>
          <a:bodyPr/>
          <a:lstStyle/>
          <a:p>
            <a:pPr eaLnBrk="1" hangingPunct="1">
              <a:spcAft>
                <a:spcPts val="600"/>
              </a:spcAft>
            </a:pPr>
            <a:r>
              <a:rPr lang="en-GB" sz="2800" b="1" smtClean="0">
                <a:solidFill>
                  <a:srgbClr val="654A15"/>
                </a:solidFill>
              </a:rPr>
              <a:t>High level waste: </a:t>
            </a:r>
          </a:p>
          <a:p>
            <a:pPr lvl="1" indent="-358775" eaLnBrk="1" hangingPunct="1">
              <a:spcBef>
                <a:spcPts val="300"/>
              </a:spcBef>
              <a:spcAft>
                <a:spcPts val="300"/>
              </a:spcAft>
            </a:pPr>
            <a:r>
              <a:rPr lang="en-GB" smtClean="0"/>
              <a:t>spent nuclear fuel generates significant heat</a:t>
            </a:r>
            <a:r>
              <a:rPr lang="sl-SI" smtClean="0"/>
              <a:t> and is usually</a:t>
            </a:r>
            <a:r>
              <a:rPr lang="en-GB" smtClean="0"/>
              <a:t> placed in storage pools,</a:t>
            </a:r>
          </a:p>
          <a:p>
            <a:pPr lvl="1" indent="-358775" eaLnBrk="1" hangingPunct="1">
              <a:spcBef>
                <a:spcPts val="300"/>
              </a:spcBef>
              <a:spcAft>
                <a:spcPts val="300"/>
              </a:spcAft>
            </a:pPr>
            <a:r>
              <a:rPr lang="en-GB" smtClean="0"/>
              <a:t>spent fuel </a:t>
            </a:r>
            <a:r>
              <a:rPr lang="sl-SI" smtClean="0"/>
              <a:t>can</a:t>
            </a:r>
            <a:r>
              <a:rPr lang="en-GB" smtClean="0"/>
              <a:t> be subjected to a reprocessing, disposal or long term storage.</a:t>
            </a:r>
            <a:endParaRPr lang="en-US" smtClean="0"/>
          </a:p>
          <a:p>
            <a:pPr eaLnBrk="1" hangingPunct="1">
              <a:spcBef>
                <a:spcPts val="300"/>
              </a:spcBef>
              <a:spcAft>
                <a:spcPts val="300"/>
              </a:spcAft>
            </a:pPr>
            <a:r>
              <a:rPr lang="en-GB" sz="2800" b="1" smtClean="0">
                <a:solidFill>
                  <a:srgbClr val="654A15"/>
                </a:solidFill>
              </a:rPr>
              <a:t>Liquid HLW: </a:t>
            </a:r>
          </a:p>
          <a:p>
            <a:pPr lvl="1" indent="-358775" eaLnBrk="1" hangingPunct="1">
              <a:spcBef>
                <a:spcPts val="300"/>
              </a:spcBef>
              <a:spcAft>
                <a:spcPts val="300"/>
              </a:spcAft>
            </a:pPr>
            <a:r>
              <a:rPr lang="en-GB" smtClean="0"/>
              <a:t>stored in tanks prior to its eventual solidification, </a:t>
            </a:r>
          </a:p>
          <a:p>
            <a:pPr lvl="1" indent="-358775" eaLnBrk="1" hangingPunct="1">
              <a:spcBef>
                <a:spcPts val="300"/>
              </a:spcBef>
              <a:spcAft>
                <a:spcPts val="300"/>
              </a:spcAft>
            </a:pPr>
            <a:r>
              <a:rPr lang="en-GB" smtClean="0"/>
              <a:t>general agreement that liquid HLW needs to be transformed into a solid,</a:t>
            </a:r>
          </a:p>
          <a:p>
            <a:pPr lvl="1" indent="-358775" eaLnBrk="1" hangingPunct="1">
              <a:spcBef>
                <a:spcPts val="300"/>
              </a:spcBef>
              <a:spcAft>
                <a:spcPts val="300"/>
              </a:spcAft>
            </a:pPr>
            <a:r>
              <a:rPr lang="sl-SI" smtClean="0"/>
              <a:t>somwhere</a:t>
            </a:r>
            <a:r>
              <a:rPr lang="en-GB" smtClean="0"/>
              <a:t> liquid HLW has been stored in tanks for time periods now extending to several decades. </a:t>
            </a:r>
            <a:endParaRPr lang="sl-SI"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9113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B76C501C-BF72-4827-8E9C-9D69D3130FD6}" type="slidenum">
              <a:rPr lang="en-US" smtClean="0"/>
              <a:pPr fontAlgn="base">
                <a:spcBef>
                  <a:spcPct val="0"/>
                </a:spcBef>
                <a:spcAft>
                  <a:spcPct val="0"/>
                </a:spcAft>
              </a:pPr>
              <a:t>45</a:t>
            </a:fld>
            <a:endParaRPr lang="en-US" smtClean="0"/>
          </a:p>
        </p:txBody>
      </p:sp>
      <p:sp>
        <p:nvSpPr>
          <p:cNvPr id="91139" name="Title 1"/>
          <p:cNvSpPr>
            <a:spLocks noGrp="1"/>
          </p:cNvSpPr>
          <p:nvPr>
            <p:ph type="title" idx="4294967295"/>
          </p:nvPr>
        </p:nvSpPr>
        <p:spPr/>
        <p:txBody>
          <a:bodyPr lIns="91440" tIns="45720" rIns="91440" bIns="45720"/>
          <a:lstStyle/>
          <a:p>
            <a:pPr eaLnBrk="1" hangingPunct="1"/>
            <a:r>
              <a:rPr lang="en-GB" smtClean="0"/>
              <a:t>Waste from institutional activities</a:t>
            </a:r>
            <a:endParaRPr lang="sl-SI" smtClean="0"/>
          </a:p>
        </p:txBody>
      </p:sp>
      <p:sp>
        <p:nvSpPr>
          <p:cNvPr id="91140" name="Content Placeholder 2"/>
          <p:cNvSpPr>
            <a:spLocks noGrp="1"/>
          </p:cNvSpPr>
          <p:nvPr>
            <p:ph idx="4294967295"/>
          </p:nvPr>
        </p:nvSpPr>
        <p:spPr>
          <a:xfrm>
            <a:off x="514350" y="1484313"/>
            <a:ext cx="8883650" cy="4679950"/>
          </a:xfrm>
        </p:spPr>
        <p:txBody>
          <a:bodyPr/>
          <a:lstStyle/>
          <a:p>
            <a:pPr marL="358775" lvl="1" indent="-358775" eaLnBrk="1" hangingPunct="1">
              <a:spcAft>
                <a:spcPts val="600"/>
              </a:spcAft>
              <a:buSzPct val="110000"/>
              <a:buFont typeface="Arial" charset="0"/>
              <a:buChar char="•"/>
            </a:pPr>
            <a:r>
              <a:rPr lang="en-GB" sz="3200" b="1" smtClean="0">
                <a:solidFill>
                  <a:srgbClr val="654A15"/>
                </a:solidFill>
              </a:rPr>
              <a:t>Waste</a:t>
            </a:r>
            <a:r>
              <a:rPr lang="en-GB" sz="3200" smtClean="0"/>
              <a:t> </a:t>
            </a:r>
            <a:r>
              <a:rPr lang="en-GB" sz="3200" b="1" smtClean="0">
                <a:solidFill>
                  <a:srgbClr val="654A15"/>
                </a:solidFill>
              </a:rPr>
              <a:t>from</a:t>
            </a:r>
            <a:r>
              <a:rPr lang="en-GB" sz="3200" smtClean="0"/>
              <a:t> </a:t>
            </a:r>
            <a:r>
              <a:rPr lang="en-GB" sz="3200" b="1" smtClean="0">
                <a:solidFill>
                  <a:srgbClr val="654A15"/>
                </a:solidFill>
              </a:rPr>
              <a:t>research</a:t>
            </a:r>
            <a:r>
              <a:rPr lang="en-GB" sz="3200" smtClean="0"/>
              <a:t> </a:t>
            </a:r>
            <a:r>
              <a:rPr lang="en-GB" sz="3200" b="1" smtClean="0">
                <a:solidFill>
                  <a:srgbClr val="654A15"/>
                </a:solidFill>
              </a:rPr>
              <a:t>reactors</a:t>
            </a:r>
            <a:r>
              <a:rPr lang="en-GB" sz="3200" smtClean="0"/>
              <a:t>:</a:t>
            </a:r>
          </a:p>
          <a:p>
            <a:pPr marL="358775" lvl="1" indent="-358775" eaLnBrk="1" hangingPunct="1">
              <a:spcBef>
                <a:spcPts val="300"/>
              </a:spcBef>
              <a:spcAft>
                <a:spcPts val="300"/>
              </a:spcAft>
            </a:pPr>
            <a:r>
              <a:rPr lang="en-GB" smtClean="0"/>
              <a:t>generated by research reactors,</a:t>
            </a:r>
          </a:p>
          <a:p>
            <a:pPr marL="358775" lvl="1" indent="-358775" eaLnBrk="1" hangingPunct="1">
              <a:spcBef>
                <a:spcPts val="300"/>
              </a:spcBef>
              <a:spcAft>
                <a:spcPts val="300"/>
              </a:spcAft>
            </a:pPr>
            <a:r>
              <a:rPr lang="en-GB" smtClean="0"/>
              <a:t>some disused radioactive sources,</a:t>
            </a:r>
          </a:p>
          <a:p>
            <a:pPr marL="358775" lvl="1" indent="-358775" eaLnBrk="1" hangingPunct="1">
              <a:spcBef>
                <a:spcPts val="300"/>
              </a:spcBef>
              <a:spcAft>
                <a:spcPts val="300"/>
              </a:spcAft>
            </a:pPr>
            <a:r>
              <a:rPr lang="en-GB" smtClean="0"/>
              <a:t>does not meet the waste acceptance criteria of near surface disposal facilities.</a:t>
            </a:r>
          </a:p>
          <a:p>
            <a:pPr marL="358775" lvl="1" indent="-358775" eaLnBrk="1" hangingPunct="1">
              <a:spcBef>
                <a:spcPts val="300"/>
              </a:spcBef>
              <a:spcAft>
                <a:spcPts val="300"/>
              </a:spcAft>
              <a:buFont typeface="Arial" charset="0"/>
              <a:buNone/>
            </a:pPr>
            <a:endParaRPr lang="en-GB" smtClean="0"/>
          </a:p>
          <a:p>
            <a:pPr marL="0" indent="0" eaLnBrk="1" hangingPunct="1">
              <a:spcAft>
                <a:spcPts val="600"/>
              </a:spcAft>
              <a:buFont typeface="Arial" charset="0"/>
              <a:buNone/>
            </a:pPr>
            <a:endParaRPr lang="sl-SI" b="1" smtClean="0"/>
          </a:p>
          <a:p>
            <a:pPr marL="0" indent="0"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9318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5A449949-0508-4E0D-B810-485283A24585}" type="slidenum">
              <a:rPr lang="en-US" smtClean="0"/>
              <a:pPr fontAlgn="base">
                <a:spcBef>
                  <a:spcPct val="0"/>
                </a:spcBef>
                <a:spcAft>
                  <a:spcPct val="0"/>
                </a:spcAft>
              </a:pPr>
              <a:t>46</a:t>
            </a:fld>
            <a:endParaRPr lang="en-US" smtClean="0"/>
          </a:p>
        </p:txBody>
      </p:sp>
      <p:sp>
        <p:nvSpPr>
          <p:cNvPr id="93187" name="Title 1"/>
          <p:cNvSpPr>
            <a:spLocks noGrp="1"/>
          </p:cNvSpPr>
          <p:nvPr>
            <p:ph type="title" idx="4294967295"/>
          </p:nvPr>
        </p:nvSpPr>
        <p:spPr/>
        <p:txBody>
          <a:bodyPr lIns="91440" tIns="45720" rIns="91440" bIns="45720"/>
          <a:lstStyle/>
          <a:p>
            <a:pPr eaLnBrk="1" hangingPunct="1"/>
            <a:r>
              <a:rPr lang="en-GB" smtClean="0"/>
              <a:t>Waste from institutional activities</a:t>
            </a:r>
            <a:endParaRPr lang="sl-SI" smtClean="0"/>
          </a:p>
        </p:txBody>
      </p:sp>
      <p:sp>
        <p:nvSpPr>
          <p:cNvPr id="93188" name="Content Placeholder 2"/>
          <p:cNvSpPr>
            <a:spLocks noGrp="1"/>
          </p:cNvSpPr>
          <p:nvPr>
            <p:ph idx="4294967295"/>
          </p:nvPr>
        </p:nvSpPr>
        <p:spPr>
          <a:xfrm>
            <a:off x="514350" y="1301750"/>
            <a:ext cx="8883650" cy="4679950"/>
          </a:xfrm>
        </p:spPr>
        <p:txBody>
          <a:bodyPr/>
          <a:lstStyle/>
          <a:p>
            <a:pPr marL="358775" lvl="1" indent="-358775" eaLnBrk="1" hangingPunct="1">
              <a:spcAft>
                <a:spcPts val="600"/>
              </a:spcAft>
              <a:buSzPct val="110000"/>
              <a:buFont typeface="Arial" charset="0"/>
              <a:buNone/>
            </a:pPr>
            <a:r>
              <a:rPr lang="en-GB" b="1" smtClean="0">
                <a:solidFill>
                  <a:srgbClr val="654A15"/>
                </a:solidFill>
              </a:rPr>
              <a:t>Waste</a:t>
            </a:r>
            <a:r>
              <a:rPr lang="en-GB" smtClean="0"/>
              <a:t> </a:t>
            </a:r>
            <a:r>
              <a:rPr lang="en-GB" b="1" smtClean="0">
                <a:solidFill>
                  <a:srgbClr val="654A15"/>
                </a:solidFill>
              </a:rPr>
              <a:t>from</a:t>
            </a:r>
            <a:r>
              <a:rPr lang="en-GB" smtClean="0"/>
              <a:t> </a:t>
            </a:r>
            <a:r>
              <a:rPr lang="en-GB" b="1" smtClean="0">
                <a:solidFill>
                  <a:srgbClr val="654A15"/>
                </a:solidFill>
              </a:rPr>
              <a:t>research</a:t>
            </a:r>
            <a:r>
              <a:rPr lang="en-GB" smtClean="0"/>
              <a:t> </a:t>
            </a:r>
            <a:r>
              <a:rPr lang="en-GB" b="1" smtClean="0">
                <a:solidFill>
                  <a:srgbClr val="654A15"/>
                </a:solidFill>
              </a:rPr>
              <a:t>facilities</a:t>
            </a:r>
            <a:r>
              <a:rPr lang="en-GB" smtClean="0"/>
              <a:t>:</a:t>
            </a:r>
          </a:p>
          <a:p>
            <a:pPr marL="358775" lvl="1" indent="-358775" eaLnBrk="1" hangingPunct="1">
              <a:spcBef>
                <a:spcPts val="300"/>
              </a:spcBef>
              <a:spcAft>
                <a:spcPts val="300"/>
              </a:spcAft>
            </a:pPr>
            <a:r>
              <a:rPr lang="en-GB" smtClean="0"/>
              <a:t>hot cell chains, glove box chains or pilot plants for checking fuel fabrication processes, for fuel reprocessing, and for post-irradiation examinations, as well as their analytical laboratories, </a:t>
            </a:r>
          </a:p>
          <a:p>
            <a:pPr marL="358775" lvl="1" indent="-358775" eaLnBrk="1" hangingPunct="1">
              <a:spcBef>
                <a:spcPts val="300"/>
              </a:spcBef>
              <a:spcAft>
                <a:spcPts val="300"/>
              </a:spcAft>
            </a:pPr>
            <a:r>
              <a:rPr lang="en-GB" smtClean="0"/>
              <a:t>presence of non-negligible amounts of long lived alpha emitters,</a:t>
            </a:r>
          </a:p>
          <a:p>
            <a:pPr marL="358775" lvl="1" indent="-358775" eaLnBrk="1" hangingPunct="1">
              <a:spcBef>
                <a:spcPts val="300"/>
              </a:spcBef>
              <a:spcAft>
                <a:spcPts val="300"/>
              </a:spcAft>
            </a:pPr>
            <a:r>
              <a:rPr lang="en-GB" smtClean="0"/>
              <a:t>generally belongs to the ILW, in some circumstances, to the HLW class,</a:t>
            </a:r>
          </a:p>
          <a:p>
            <a:pPr marL="358775" lvl="1" indent="-358775" eaLnBrk="1" hangingPunct="1">
              <a:spcBef>
                <a:spcPts val="300"/>
              </a:spcBef>
              <a:spcAft>
                <a:spcPts val="300"/>
              </a:spcAft>
            </a:pPr>
            <a:r>
              <a:rPr lang="en-GB" smtClean="0"/>
              <a:t>the type and volume of waste dependent on the research conducted.</a:t>
            </a:r>
            <a:endParaRPr lang="sl-SI"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9523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ED862E2-630B-40E1-A33F-10394B3B6F71}" type="slidenum">
              <a:rPr lang="en-US" smtClean="0"/>
              <a:pPr fontAlgn="base">
                <a:spcBef>
                  <a:spcPct val="0"/>
                </a:spcBef>
                <a:spcAft>
                  <a:spcPct val="0"/>
                </a:spcAft>
              </a:pPr>
              <a:t>47</a:t>
            </a:fld>
            <a:endParaRPr lang="en-US" smtClean="0"/>
          </a:p>
        </p:txBody>
      </p:sp>
      <p:sp>
        <p:nvSpPr>
          <p:cNvPr id="95235" name="Title 1"/>
          <p:cNvSpPr>
            <a:spLocks noGrp="1"/>
          </p:cNvSpPr>
          <p:nvPr>
            <p:ph type="title" idx="4294967295"/>
          </p:nvPr>
        </p:nvSpPr>
        <p:spPr/>
        <p:txBody>
          <a:bodyPr lIns="91440" tIns="45720" rIns="91440" bIns="45720"/>
          <a:lstStyle/>
          <a:p>
            <a:pPr eaLnBrk="1" hangingPunct="1"/>
            <a:r>
              <a:rPr lang="en-GB" smtClean="0"/>
              <a:t>Waste from the production and use of radioisotopes</a:t>
            </a:r>
          </a:p>
        </p:txBody>
      </p:sp>
      <p:sp>
        <p:nvSpPr>
          <p:cNvPr id="95236"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b="1" smtClean="0">
                <a:solidFill>
                  <a:srgbClr val="654A15"/>
                </a:solidFill>
              </a:rPr>
              <a:t>Production</a:t>
            </a:r>
            <a:r>
              <a:rPr lang="en-GB" sz="2400" smtClean="0"/>
              <a:t> </a:t>
            </a:r>
            <a:r>
              <a:rPr lang="en-GB" sz="2400" b="1" smtClean="0">
                <a:solidFill>
                  <a:srgbClr val="654A15"/>
                </a:solidFill>
              </a:rPr>
              <a:t>of</a:t>
            </a:r>
            <a:r>
              <a:rPr lang="en-GB" sz="2400" smtClean="0"/>
              <a:t> </a:t>
            </a:r>
            <a:r>
              <a:rPr lang="en-GB" sz="2400" b="1" smtClean="0">
                <a:solidFill>
                  <a:srgbClr val="654A15"/>
                </a:solidFill>
              </a:rPr>
              <a:t>radioisotopes</a:t>
            </a:r>
            <a:r>
              <a:rPr lang="en-GB" sz="2400" smtClean="0"/>
              <a:t>: </a:t>
            </a:r>
          </a:p>
          <a:p>
            <a:pPr lvl="1" indent="-358775" eaLnBrk="1" hangingPunct="1">
              <a:spcBef>
                <a:spcPts val="300"/>
              </a:spcBef>
              <a:spcAft>
                <a:spcPts val="300"/>
              </a:spcAft>
            </a:pPr>
            <a:r>
              <a:rPr lang="en-GB" sz="2400" smtClean="0"/>
              <a:t>type and volume of waste generated depends on the radioisotope and its production method, </a:t>
            </a:r>
          </a:p>
          <a:p>
            <a:pPr lvl="1" indent="-358775" eaLnBrk="1" hangingPunct="1">
              <a:spcBef>
                <a:spcPts val="300"/>
              </a:spcBef>
              <a:spcAft>
                <a:spcPts val="300"/>
              </a:spcAft>
            </a:pPr>
            <a:r>
              <a:rPr lang="en-GB" sz="2400" smtClean="0"/>
              <a:t>the volume of radioactive waste generated from these activities is small but the levels of activity concentration may be significant. </a:t>
            </a:r>
            <a:endParaRPr lang="sl-SI" sz="2400" smtClean="0"/>
          </a:p>
          <a:p>
            <a:pPr eaLnBrk="1" hangingPunct="1">
              <a:spcAft>
                <a:spcPts val="600"/>
              </a:spcAft>
            </a:pPr>
            <a:r>
              <a:rPr lang="en-GB" sz="2400" b="1" smtClean="0">
                <a:solidFill>
                  <a:srgbClr val="654A15"/>
                </a:solidFill>
              </a:rPr>
              <a:t>Disused</a:t>
            </a:r>
            <a:r>
              <a:rPr lang="en-GB" sz="2400" smtClean="0"/>
              <a:t> </a:t>
            </a:r>
            <a:r>
              <a:rPr lang="en-GB" sz="2400" b="1" smtClean="0">
                <a:solidFill>
                  <a:srgbClr val="654A15"/>
                </a:solidFill>
              </a:rPr>
              <a:t>sealed</a:t>
            </a:r>
            <a:r>
              <a:rPr lang="en-GB" sz="2400" smtClean="0"/>
              <a:t> </a:t>
            </a:r>
            <a:r>
              <a:rPr lang="en-GB" sz="2400" b="1" smtClean="0">
                <a:solidFill>
                  <a:srgbClr val="654A15"/>
                </a:solidFill>
              </a:rPr>
              <a:t>sources</a:t>
            </a:r>
            <a:r>
              <a:rPr lang="en-GB" sz="2400" smtClean="0"/>
              <a:t>: </a:t>
            </a:r>
          </a:p>
          <a:p>
            <a:pPr lvl="1" indent="-358775" eaLnBrk="1" hangingPunct="1">
              <a:spcBef>
                <a:spcPts val="300"/>
              </a:spcBef>
              <a:spcAft>
                <a:spcPts val="300"/>
              </a:spcAft>
            </a:pPr>
            <a:r>
              <a:rPr lang="en-GB" sz="2400" smtClean="0"/>
              <a:t>sealed sources are widely used in medical and industrial applications, </a:t>
            </a:r>
          </a:p>
          <a:p>
            <a:pPr lvl="1" indent="-358775" eaLnBrk="1" hangingPunct="1">
              <a:spcBef>
                <a:spcPts val="300"/>
              </a:spcBef>
              <a:spcAft>
                <a:spcPts val="300"/>
              </a:spcAft>
            </a:pPr>
            <a:r>
              <a:rPr lang="en-GB" sz="2400" smtClean="0"/>
              <a:t>large and highly concentrated amount of single radionuclide, </a:t>
            </a:r>
          </a:p>
          <a:p>
            <a:pPr lvl="1" indent="-358775" eaLnBrk="1" hangingPunct="1">
              <a:spcBef>
                <a:spcPts val="300"/>
              </a:spcBef>
              <a:spcAft>
                <a:spcPts val="300"/>
              </a:spcAft>
            </a:pPr>
            <a:r>
              <a:rPr lang="en-GB" sz="2400" smtClean="0"/>
              <a:t>require emplacement at greater depths and fall within ILW class.</a:t>
            </a:r>
            <a:endParaRPr lang="sl-SI" sz="2400" smtClean="0"/>
          </a:p>
          <a:p>
            <a:pPr eaLnBrk="1" hangingPunct="1">
              <a:spcAft>
                <a:spcPts val="600"/>
              </a:spcAft>
            </a:pPr>
            <a:endParaRPr lang="en-GB" sz="240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9728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B7A13A0D-3196-4342-8EF4-41322A991F99}" type="slidenum">
              <a:rPr lang="en-US" smtClean="0"/>
              <a:pPr fontAlgn="base">
                <a:spcBef>
                  <a:spcPct val="0"/>
                </a:spcBef>
                <a:spcAft>
                  <a:spcPct val="0"/>
                </a:spcAft>
              </a:pPr>
              <a:t>48</a:t>
            </a:fld>
            <a:endParaRPr lang="en-US" smtClean="0"/>
          </a:p>
        </p:txBody>
      </p:sp>
      <p:sp>
        <p:nvSpPr>
          <p:cNvPr id="97283" name="Title 1"/>
          <p:cNvSpPr>
            <a:spLocks noGrp="1"/>
          </p:cNvSpPr>
          <p:nvPr>
            <p:ph type="title" idx="4294967295"/>
          </p:nvPr>
        </p:nvSpPr>
        <p:spPr/>
        <p:txBody>
          <a:bodyPr lIns="91440" tIns="45720" rIns="91440" bIns="45720"/>
          <a:lstStyle/>
          <a:p>
            <a:pPr eaLnBrk="1" hangingPunct="1"/>
            <a:r>
              <a:rPr lang="en-GB" smtClean="0"/>
              <a:t>Waste from defence programmes and weapons production related waste</a:t>
            </a:r>
          </a:p>
        </p:txBody>
      </p:sp>
      <p:sp>
        <p:nvSpPr>
          <p:cNvPr id="9728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600" smtClean="0"/>
              <a:t>In the early days of nuclear programs large quantity of radioactive waste was generated. </a:t>
            </a:r>
          </a:p>
          <a:p>
            <a:pPr eaLnBrk="1" hangingPunct="1">
              <a:spcAft>
                <a:spcPts val="600"/>
              </a:spcAft>
            </a:pPr>
            <a:r>
              <a:rPr lang="en-GB" sz="2600" smtClean="0"/>
              <a:t>A lot of HLW is still in storages awaiting solidification.</a:t>
            </a:r>
            <a:endParaRPr lang="sl-SI" sz="2600" smtClean="0"/>
          </a:p>
          <a:p>
            <a:pPr eaLnBrk="1" hangingPunct="1">
              <a:spcAft>
                <a:spcPts val="600"/>
              </a:spcAft>
            </a:pPr>
            <a:r>
              <a:rPr lang="en-GB" sz="2600" smtClean="0"/>
              <a:t>At the end of last century considerable amount of nuclear weapons were dismantled. </a:t>
            </a:r>
          </a:p>
          <a:p>
            <a:pPr eaLnBrk="1" hangingPunct="1">
              <a:spcAft>
                <a:spcPts val="600"/>
              </a:spcAft>
            </a:pPr>
            <a:r>
              <a:rPr lang="en-GB" sz="2600" smtClean="0"/>
              <a:t>Blending of highly enriched uranium or plutonium with natural uranium to produce uranium or mixed uranium-plutonium fuel: </a:t>
            </a:r>
          </a:p>
          <a:p>
            <a:pPr lvl="1" indent="-358775" eaLnBrk="1" hangingPunct="1">
              <a:spcBef>
                <a:spcPts val="300"/>
              </a:spcBef>
              <a:spcAft>
                <a:spcPts val="300"/>
              </a:spcAft>
            </a:pPr>
            <a:r>
              <a:rPr lang="en-GB" sz="2600" smtClean="0"/>
              <a:t>for commercial reactors or </a:t>
            </a:r>
          </a:p>
          <a:p>
            <a:pPr lvl="1" indent="-358775" eaLnBrk="1" hangingPunct="1">
              <a:spcBef>
                <a:spcPts val="300"/>
              </a:spcBef>
              <a:spcAft>
                <a:spcPts val="300"/>
              </a:spcAft>
            </a:pPr>
            <a:r>
              <a:rPr lang="en-GB" sz="2600" smtClean="0"/>
              <a:t>storing this material for future disposal with HLW or spent fuel.</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9933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0E6A3432-4096-47E8-847E-6BAAA3886194}" type="slidenum">
              <a:rPr lang="en-US" smtClean="0"/>
              <a:pPr fontAlgn="base">
                <a:spcBef>
                  <a:spcPct val="0"/>
                </a:spcBef>
                <a:spcAft>
                  <a:spcPct val="0"/>
                </a:spcAft>
              </a:pPr>
              <a:t>49</a:t>
            </a:fld>
            <a:endParaRPr lang="en-US" smtClean="0"/>
          </a:p>
        </p:txBody>
      </p:sp>
      <p:sp>
        <p:nvSpPr>
          <p:cNvPr id="99331" name="Title 1"/>
          <p:cNvSpPr>
            <a:spLocks noGrp="1"/>
          </p:cNvSpPr>
          <p:nvPr>
            <p:ph type="title" idx="4294967295"/>
          </p:nvPr>
        </p:nvSpPr>
        <p:spPr/>
        <p:txBody>
          <a:bodyPr lIns="91440" tIns="45720" rIns="91440" bIns="45720"/>
          <a:lstStyle/>
          <a:p>
            <a:pPr eaLnBrk="1" hangingPunct="1"/>
            <a:r>
              <a:rPr lang="sl-SI" smtClean="0"/>
              <a:t>Contaminations</a:t>
            </a:r>
            <a:endParaRPr lang="en-GB" smtClean="0"/>
          </a:p>
        </p:txBody>
      </p:sp>
      <p:sp>
        <p:nvSpPr>
          <p:cNvPr id="9933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Radioactive residues deposited on Earth’s surface from: </a:t>
            </a:r>
          </a:p>
          <a:p>
            <a:pPr lvl="1" indent="-358775" eaLnBrk="1" hangingPunct="1">
              <a:spcBef>
                <a:spcPts val="300"/>
              </a:spcBef>
              <a:spcAft>
                <a:spcPts val="300"/>
              </a:spcAft>
            </a:pPr>
            <a:r>
              <a:rPr lang="en-GB" sz="2400" smtClean="0"/>
              <a:t>nuclear weapon testing, </a:t>
            </a:r>
          </a:p>
          <a:p>
            <a:pPr lvl="1" indent="-358775" eaLnBrk="1" hangingPunct="1">
              <a:spcBef>
                <a:spcPts val="300"/>
              </a:spcBef>
              <a:spcAft>
                <a:spcPts val="300"/>
              </a:spcAft>
            </a:pPr>
            <a:r>
              <a:rPr lang="en-GB" sz="2400" smtClean="0"/>
              <a:t>accidents at nuclear facilities and </a:t>
            </a:r>
          </a:p>
          <a:p>
            <a:pPr lvl="1" indent="-358775" eaLnBrk="1" hangingPunct="1">
              <a:spcBef>
                <a:spcPts val="300"/>
              </a:spcBef>
              <a:spcAft>
                <a:spcPts val="300"/>
              </a:spcAft>
            </a:pPr>
            <a:r>
              <a:rPr lang="en-GB" sz="2400" smtClean="0"/>
              <a:t>some past practices like uranium mining. </a:t>
            </a:r>
          </a:p>
          <a:p>
            <a:pPr eaLnBrk="1" hangingPunct="1">
              <a:spcAft>
                <a:spcPts val="600"/>
              </a:spcAft>
              <a:buFont typeface="Arial" charset="0"/>
              <a:buNone/>
            </a:pPr>
            <a:endParaRPr lang="en-GB" sz="2800" smtClean="0"/>
          </a:p>
          <a:p>
            <a:pPr eaLnBrk="1" hangingPunct="1">
              <a:spcAft>
                <a:spcPts val="600"/>
              </a:spcAft>
            </a:pPr>
            <a:r>
              <a:rPr lang="en-GB" sz="2800" smtClean="0"/>
              <a:t>The waste arising from remediation operations will have to be managed as radioactive waste − stabilized in situ or disposed of in appropriate disposal facilities.</a:t>
            </a:r>
            <a:endParaRPr lang="sl-SI" sz="2800" smtClean="0"/>
          </a:p>
          <a:p>
            <a:pPr eaLnBrk="1" hangingPunct="1">
              <a:spcAft>
                <a:spcPts val="600"/>
              </a:spcAft>
            </a:pPr>
            <a:endParaRPr lang="en-GB" sz="28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638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8B2D209-9F74-46ED-B944-2AF797D70CDC}" type="slidenum">
              <a:rPr lang="en-US" smtClean="0"/>
              <a:pPr fontAlgn="base">
                <a:spcBef>
                  <a:spcPct val="0"/>
                </a:spcBef>
                <a:spcAft>
                  <a:spcPct val="0"/>
                </a:spcAft>
              </a:pPr>
              <a:t>5</a:t>
            </a:fld>
            <a:endParaRPr lang="en-US" smtClean="0"/>
          </a:p>
        </p:txBody>
      </p:sp>
      <p:sp>
        <p:nvSpPr>
          <p:cNvPr id="16387" name="Title 1"/>
          <p:cNvSpPr>
            <a:spLocks noGrp="1"/>
          </p:cNvSpPr>
          <p:nvPr>
            <p:ph type="title" idx="4294967295"/>
          </p:nvPr>
        </p:nvSpPr>
        <p:spPr/>
        <p:txBody>
          <a:bodyPr lIns="91440" tIns="45720" rIns="91440" bIns="45720"/>
          <a:lstStyle/>
          <a:p>
            <a:pPr eaLnBrk="1" hangingPunct="1"/>
            <a:r>
              <a:rPr lang="en-GB" smtClean="0"/>
              <a:t>Radioactive waste - medical</a:t>
            </a:r>
          </a:p>
        </p:txBody>
      </p:sp>
      <p:sp>
        <p:nvSpPr>
          <p:cNvPr id="16388"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400" smtClean="0"/>
              <a:t>At </a:t>
            </a:r>
            <a:r>
              <a:rPr lang="en-GB" sz="2400" b="1" smtClean="0">
                <a:solidFill>
                  <a:srgbClr val="654A15"/>
                </a:solidFill>
              </a:rPr>
              <a:t>medical facilities</a:t>
            </a:r>
            <a:r>
              <a:rPr lang="en-GB" sz="2400" smtClean="0"/>
              <a:t>, radioactive materials are used in numerous diagnostic and therapeutic procedures for patients − test tubes, bottles, tubing and other objects come into contact with radioactive material.</a:t>
            </a:r>
          </a:p>
          <a:p>
            <a:pPr eaLnBrk="1" hangingPunct="1">
              <a:spcAft>
                <a:spcPts val="600"/>
              </a:spcAft>
            </a:pPr>
            <a:r>
              <a:rPr lang="en-GB" sz="2400" smtClean="0"/>
              <a:t>In medical research − the animal remains containing the radioactive material become </a:t>
            </a:r>
            <a:r>
              <a:rPr lang="en-GB" sz="2400" b="1" smtClean="0">
                <a:solidFill>
                  <a:srgbClr val="654A15"/>
                </a:solidFill>
              </a:rPr>
              <a:t>radioactive waste</a:t>
            </a:r>
            <a:r>
              <a:rPr lang="en-GB" sz="2400" smtClean="0"/>
              <a:t>.</a:t>
            </a:r>
          </a:p>
          <a:p>
            <a:pPr eaLnBrk="1" hangingPunct="1">
              <a:spcAft>
                <a:spcPts val="600"/>
              </a:spcAft>
            </a:pPr>
            <a:r>
              <a:rPr lang="en-GB" sz="2400" smtClean="0"/>
              <a:t>Hospitals may store waste containing </a:t>
            </a:r>
            <a:r>
              <a:rPr lang="en-GB" sz="2400" b="1" smtClean="0">
                <a:solidFill>
                  <a:srgbClr val="654A15"/>
                </a:solidFill>
              </a:rPr>
              <a:t>radioactive material</a:t>
            </a:r>
            <a:r>
              <a:rPr lang="en-GB" sz="2400" smtClean="0"/>
              <a:t>:</a:t>
            </a:r>
          </a:p>
          <a:p>
            <a:pPr lvl="1" indent="-358775" eaLnBrk="1" hangingPunct="1">
              <a:spcBef>
                <a:spcPts val="300"/>
              </a:spcBef>
              <a:spcAft>
                <a:spcPts val="300"/>
              </a:spcAft>
            </a:pPr>
            <a:r>
              <a:rPr lang="en-GB" sz="2400" smtClean="0"/>
              <a:t>With short half-lives until it decays to background radiation levels for ultimate disposal with non-radioactive medical waste. </a:t>
            </a:r>
          </a:p>
          <a:p>
            <a:pPr lvl="1" indent="-358775" eaLnBrk="1" hangingPunct="1">
              <a:spcBef>
                <a:spcPts val="300"/>
              </a:spcBef>
              <a:spcAft>
                <a:spcPts val="300"/>
              </a:spcAft>
            </a:pPr>
            <a:r>
              <a:rPr lang="en-GB" sz="2400" smtClean="0"/>
              <a:t>Waste containing longer-lived radioactive material is stored or sent to a </a:t>
            </a:r>
            <a:r>
              <a:rPr lang="en-GB" sz="2400" b="1" smtClean="0">
                <a:solidFill>
                  <a:srgbClr val="654A15"/>
                </a:solidFill>
              </a:rPr>
              <a:t>radioactive waste disposal facility</a:t>
            </a:r>
            <a:r>
              <a:rPr lang="en-GB" sz="2400" smtClean="0"/>
              <a: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0137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261CE14E-FBE6-47B6-B783-E38F73846551}" type="slidenum">
              <a:rPr lang="en-US" smtClean="0"/>
              <a:pPr fontAlgn="base">
                <a:spcBef>
                  <a:spcPct val="0"/>
                </a:spcBef>
                <a:spcAft>
                  <a:spcPct val="0"/>
                </a:spcAft>
              </a:pPr>
              <a:t>50</a:t>
            </a:fld>
            <a:endParaRPr lang="en-US" smtClean="0"/>
          </a:p>
        </p:txBody>
      </p:sp>
      <p:sp>
        <p:nvSpPr>
          <p:cNvPr id="101379" name="Title 1"/>
          <p:cNvSpPr>
            <a:spLocks noGrp="1"/>
          </p:cNvSpPr>
          <p:nvPr>
            <p:ph type="title" idx="4294967295"/>
          </p:nvPr>
        </p:nvSpPr>
        <p:spPr/>
        <p:txBody>
          <a:bodyPr lIns="91440" tIns="45720" rIns="91440" bIns="45720"/>
          <a:lstStyle/>
          <a:p>
            <a:pPr eaLnBrk="1" hangingPunct="1"/>
            <a:r>
              <a:rPr lang="en-GB" smtClean="0"/>
              <a:t>TREATMENT - Learning objectives</a:t>
            </a:r>
          </a:p>
        </p:txBody>
      </p:sp>
      <p:sp>
        <p:nvSpPr>
          <p:cNvPr id="101380" name="Content Placeholder 2"/>
          <p:cNvSpPr>
            <a:spLocks noGrp="1"/>
          </p:cNvSpPr>
          <p:nvPr>
            <p:ph idx="4294967295"/>
          </p:nvPr>
        </p:nvSpPr>
        <p:spPr>
          <a:xfrm>
            <a:off x="514350" y="1423988"/>
            <a:ext cx="8883650" cy="2900362"/>
          </a:xfrm>
          <a:solidFill>
            <a:srgbClr val="FFFFCC"/>
          </a:solidFill>
          <a:ln w="19050">
            <a:solidFill>
              <a:srgbClr val="FF9900"/>
            </a:solidFill>
          </a:ln>
        </p:spPr>
        <p:txBody>
          <a:bodyPr lIns="288000" tIns="288000" rIns="288000" bIns="288000">
            <a:spAutoFit/>
          </a:bodyPr>
          <a:lstStyle/>
          <a:p>
            <a:pPr marL="0" indent="0">
              <a:spcBef>
                <a:spcPct val="20000"/>
              </a:spcBef>
              <a:buFont typeface="Calibri Light"/>
              <a:buAutoNum type="arabicPeriod"/>
            </a:pPr>
            <a:r>
              <a:rPr lang="en-GB" sz="2800" i="1" smtClean="0"/>
              <a:t>Get broad overview of the waste treatment and conditioning</a:t>
            </a:r>
            <a:r>
              <a:rPr lang="sl-SI" sz="2800" i="1" smtClean="0"/>
              <a:t>.</a:t>
            </a:r>
            <a:endParaRPr lang="en-US" sz="2800" i="1" smtClean="0"/>
          </a:p>
          <a:p>
            <a:pPr marL="0" indent="0">
              <a:spcBef>
                <a:spcPct val="20000"/>
              </a:spcBef>
              <a:buFont typeface="Calibri Light"/>
              <a:buAutoNum type="arabicPeriod"/>
            </a:pPr>
            <a:endParaRPr lang="en-GB" sz="2800" i="1" smtClean="0"/>
          </a:p>
          <a:p>
            <a:pPr marL="0" indent="0">
              <a:spcBef>
                <a:spcPct val="20000"/>
              </a:spcBef>
              <a:buFont typeface="Calibri Light"/>
              <a:buAutoNum type="arabicPeriod"/>
            </a:pPr>
            <a:r>
              <a:rPr lang="en-GB" sz="2800" i="1" smtClean="0"/>
              <a:t>Get broad overview of the techniques for the waste treatment and conditioning.</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0240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19C99791-EF1D-4B88-8648-646E64276529}" type="slidenum">
              <a:rPr lang="en-US" smtClean="0"/>
              <a:pPr fontAlgn="base">
                <a:spcBef>
                  <a:spcPct val="0"/>
                </a:spcBef>
                <a:spcAft>
                  <a:spcPct val="0"/>
                </a:spcAft>
              </a:pPr>
              <a:t>51</a:t>
            </a:fld>
            <a:endParaRPr lang="en-US" smtClean="0"/>
          </a:p>
        </p:txBody>
      </p:sp>
      <p:sp>
        <p:nvSpPr>
          <p:cNvPr id="102403" name="Title 1"/>
          <p:cNvSpPr>
            <a:spLocks noGrp="1"/>
          </p:cNvSpPr>
          <p:nvPr>
            <p:ph type="title" idx="4294967295"/>
          </p:nvPr>
        </p:nvSpPr>
        <p:spPr/>
        <p:txBody>
          <a:bodyPr lIns="91440" tIns="45720" rIns="91440" bIns="45720"/>
          <a:lstStyle/>
          <a:p>
            <a:pPr eaLnBrk="1" hangingPunct="1"/>
            <a:r>
              <a:rPr lang="en-GB" smtClean="0"/>
              <a:t>Radioactive waste treatment</a:t>
            </a:r>
          </a:p>
        </p:txBody>
      </p:sp>
      <p:sp>
        <p:nvSpPr>
          <p:cNvPr id="102404"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b="1" smtClean="0">
                <a:solidFill>
                  <a:srgbClr val="654A15"/>
                </a:solidFill>
              </a:rPr>
              <a:t>Treatmen</a:t>
            </a:r>
            <a:r>
              <a:rPr lang="en-GB" smtClean="0"/>
              <a:t>t and </a:t>
            </a:r>
            <a:r>
              <a:rPr lang="en-GB" b="1" smtClean="0">
                <a:solidFill>
                  <a:srgbClr val="654A15"/>
                </a:solidFill>
              </a:rPr>
              <a:t>conditioning </a:t>
            </a:r>
            <a:r>
              <a:rPr lang="en-GB" smtClean="0"/>
              <a:t>allow that waste meets the acceptance criteria for disposal and the requirements for any associated activities for handling, transport and storage.</a:t>
            </a:r>
          </a:p>
          <a:p>
            <a:pPr eaLnBrk="1" hangingPunct="1">
              <a:spcAft>
                <a:spcPts val="600"/>
              </a:spcAft>
              <a:buFont typeface="Arial" charset="0"/>
              <a:buNone/>
            </a:pPr>
            <a:r>
              <a:rPr lang="en-GB" smtClean="0"/>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0445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7E72729E-FA6B-416E-97D4-8853659A3332}" type="slidenum">
              <a:rPr lang="en-US" smtClean="0"/>
              <a:pPr fontAlgn="base">
                <a:spcBef>
                  <a:spcPct val="0"/>
                </a:spcBef>
                <a:spcAft>
                  <a:spcPct val="0"/>
                </a:spcAft>
              </a:pPr>
              <a:t>52</a:t>
            </a:fld>
            <a:endParaRPr lang="en-US" smtClean="0"/>
          </a:p>
        </p:txBody>
      </p:sp>
      <p:sp>
        <p:nvSpPr>
          <p:cNvPr id="104451" name="Title 1"/>
          <p:cNvSpPr>
            <a:spLocks noGrp="1"/>
          </p:cNvSpPr>
          <p:nvPr>
            <p:ph type="title" idx="4294967295"/>
          </p:nvPr>
        </p:nvSpPr>
        <p:spPr/>
        <p:txBody>
          <a:bodyPr lIns="91440" tIns="45720" rIns="91440" bIns="45720"/>
          <a:lstStyle/>
          <a:p>
            <a:pPr eaLnBrk="1" hangingPunct="1"/>
            <a:r>
              <a:rPr lang="en-GB" smtClean="0"/>
              <a:t>Radioactive waste treatment include:</a:t>
            </a:r>
          </a:p>
        </p:txBody>
      </p:sp>
      <p:sp>
        <p:nvSpPr>
          <p:cNvPr id="104452" name="Content Placeholder 2"/>
          <p:cNvSpPr>
            <a:spLocks noGrp="1"/>
          </p:cNvSpPr>
          <p:nvPr>
            <p:ph idx="4294967295"/>
          </p:nvPr>
        </p:nvSpPr>
        <p:spPr>
          <a:xfrm>
            <a:off x="493713" y="1503363"/>
            <a:ext cx="9158287" cy="4518025"/>
          </a:xfrm>
        </p:spPr>
        <p:txBody>
          <a:bodyPr/>
          <a:lstStyle/>
          <a:p>
            <a:pPr lvl="1" indent="-358775" eaLnBrk="1" hangingPunct="1">
              <a:spcAft>
                <a:spcPts val="600"/>
              </a:spcAft>
            </a:pPr>
            <a:r>
              <a:rPr lang="en-GB" sz="2200" b="1" smtClean="0">
                <a:solidFill>
                  <a:srgbClr val="654A15"/>
                </a:solidFill>
              </a:rPr>
              <a:t>The reduction in volume of the waste (</a:t>
            </a:r>
            <a:r>
              <a:rPr lang="en-GB" sz="2600" smtClean="0"/>
              <a:t>by incineration of combustible waste, compaction of solid waste and segmentation or disassembly of bulky waste components or equipment);</a:t>
            </a:r>
          </a:p>
          <a:p>
            <a:pPr lvl="1" indent="-358775" eaLnBrk="1" hangingPunct="1">
              <a:spcBef>
                <a:spcPts val="300"/>
              </a:spcBef>
              <a:spcAft>
                <a:spcPts val="300"/>
              </a:spcAft>
            </a:pPr>
            <a:r>
              <a:rPr lang="en-GB" sz="2600" smtClean="0"/>
              <a:t>The </a:t>
            </a:r>
            <a:r>
              <a:rPr lang="en-GB" sz="2600" b="1" smtClean="0">
                <a:solidFill>
                  <a:srgbClr val="654A15"/>
                </a:solidFill>
              </a:rPr>
              <a:t>removal of radionuclides </a:t>
            </a:r>
            <a:r>
              <a:rPr lang="en-GB" sz="2600" smtClean="0"/>
              <a:t>(by evaporation or ion exchange for liquid waste streams and filtration of gaseous waste streams);</a:t>
            </a:r>
          </a:p>
          <a:p>
            <a:pPr lvl="1" indent="-358775" eaLnBrk="1" hangingPunct="1">
              <a:spcBef>
                <a:spcPts val="300"/>
              </a:spcBef>
              <a:spcAft>
                <a:spcPts val="300"/>
              </a:spcAft>
            </a:pPr>
            <a:r>
              <a:rPr lang="en-GB" sz="2600" b="1" smtClean="0">
                <a:solidFill>
                  <a:srgbClr val="654A15"/>
                </a:solidFill>
              </a:rPr>
              <a:t>Change of form or composition </a:t>
            </a:r>
            <a:r>
              <a:rPr lang="en-GB" sz="2600" smtClean="0"/>
              <a:t>(by chemical processes such as precipitation, flocculation and acid digestion as well as chemical and thermal oxidation);</a:t>
            </a:r>
          </a:p>
          <a:p>
            <a:pPr lvl="1" indent="-358775" eaLnBrk="1" hangingPunct="1">
              <a:spcBef>
                <a:spcPts val="300"/>
              </a:spcBef>
              <a:spcAft>
                <a:spcPts val="300"/>
              </a:spcAft>
            </a:pPr>
            <a:r>
              <a:rPr lang="en-GB" sz="2600" b="1" smtClean="0">
                <a:solidFill>
                  <a:srgbClr val="654A15"/>
                </a:solidFill>
              </a:rPr>
              <a:t>Change of the properties </a:t>
            </a:r>
            <a:r>
              <a:rPr lang="en-GB" sz="2600" smtClean="0"/>
              <a:t>of the waste.</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0649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207A174-6F30-4E5E-8650-625B3D1813FE}" type="slidenum">
              <a:rPr lang="en-US" smtClean="0"/>
              <a:pPr fontAlgn="base">
                <a:spcBef>
                  <a:spcPct val="0"/>
                </a:spcBef>
                <a:spcAft>
                  <a:spcPct val="0"/>
                </a:spcAft>
              </a:pPr>
              <a:t>53</a:t>
            </a:fld>
            <a:endParaRPr lang="en-US" smtClean="0"/>
          </a:p>
        </p:txBody>
      </p:sp>
      <p:sp>
        <p:nvSpPr>
          <p:cNvPr id="106499" name="Title 1"/>
          <p:cNvSpPr>
            <a:spLocks noGrp="1"/>
          </p:cNvSpPr>
          <p:nvPr>
            <p:ph type="title" idx="4294967295"/>
          </p:nvPr>
        </p:nvSpPr>
        <p:spPr/>
        <p:txBody>
          <a:bodyPr lIns="91440" tIns="45720" rIns="91440" bIns="45720"/>
          <a:lstStyle/>
          <a:p>
            <a:pPr eaLnBrk="1" hangingPunct="1"/>
            <a:r>
              <a:rPr lang="en-GB" smtClean="0"/>
              <a:t>Radioactive waste treatment</a:t>
            </a:r>
          </a:p>
        </p:txBody>
      </p:sp>
      <p:sp>
        <p:nvSpPr>
          <p:cNvPr id="106500"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General concerns relating to </a:t>
            </a:r>
            <a:r>
              <a:rPr lang="en-GB" sz="2400" b="1" smtClean="0">
                <a:solidFill>
                  <a:srgbClr val="654A15"/>
                </a:solidFill>
              </a:rPr>
              <a:t>treatment and conditioning </a:t>
            </a:r>
            <a:r>
              <a:rPr lang="en-GB" sz="2400" smtClean="0"/>
              <a:t>of waste:</a:t>
            </a:r>
          </a:p>
          <a:p>
            <a:pPr lvl="1" indent="-358775" eaLnBrk="1" hangingPunct="1">
              <a:spcBef>
                <a:spcPts val="300"/>
              </a:spcBef>
              <a:spcAft>
                <a:spcPts val="300"/>
              </a:spcAft>
            </a:pPr>
            <a:r>
              <a:rPr lang="en-GB" sz="2400" smtClean="0"/>
              <a:t>Limitation of the external and internal exposure of the workers due to external irradiation and airborne radionuclides;</a:t>
            </a:r>
          </a:p>
          <a:p>
            <a:pPr lvl="1" indent="-358775" eaLnBrk="1" hangingPunct="1">
              <a:spcBef>
                <a:spcPts val="300"/>
              </a:spcBef>
              <a:spcAft>
                <a:spcPts val="300"/>
              </a:spcAft>
            </a:pPr>
            <a:r>
              <a:rPr lang="en-GB" sz="2400" smtClean="0"/>
              <a:t>The avoidance of fires and explosions;</a:t>
            </a:r>
          </a:p>
          <a:p>
            <a:pPr lvl="1" indent="-358775" eaLnBrk="1" hangingPunct="1">
              <a:spcBef>
                <a:spcPts val="300"/>
              </a:spcBef>
              <a:spcAft>
                <a:spcPts val="300"/>
              </a:spcAft>
            </a:pPr>
            <a:r>
              <a:rPr lang="en-GB" sz="2400" smtClean="0"/>
              <a:t>The minimization of the leakage of liquid waste;</a:t>
            </a:r>
          </a:p>
          <a:p>
            <a:pPr lvl="1" indent="-358775" eaLnBrk="1" hangingPunct="1">
              <a:spcBef>
                <a:spcPts val="300"/>
              </a:spcBef>
              <a:spcAft>
                <a:spcPts val="300"/>
              </a:spcAft>
            </a:pPr>
            <a:r>
              <a:rPr lang="en-GB" sz="2400" smtClean="0"/>
              <a:t>The minimization of releases of volatile or airborne radionuclides;</a:t>
            </a:r>
          </a:p>
          <a:p>
            <a:pPr lvl="1" indent="-358775" eaLnBrk="1" hangingPunct="1">
              <a:spcBef>
                <a:spcPts val="300"/>
              </a:spcBef>
              <a:spcAft>
                <a:spcPts val="300"/>
              </a:spcAft>
            </a:pPr>
            <a:r>
              <a:rPr lang="en-GB" sz="2400" smtClean="0"/>
              <a:t>The prevention of criticality, particularly in circumstances in which waste containing fissile isotopes might be concentrated owing to processing, such as precipitation or the incineration of waste.</a:t>
            </a:r>
          </a:p>
          <a:p>
            <a:pPr eaLnBrk="1" hangingPunct="1">
              <a:spcAft>
                <a:spcPts val="600"/>
              </a:spcAft>
            </a:pPr>
            <a:endParaRPr lang="en-GB" sz="240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0854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B93BB01F-5945-4BCA-99FF-1A9F94195622}" type="slidenum">
              <a:rPr lang="en-US" smtClean="0"/>
              <a:pPr fontAlgn="base">
                <a:spcBef>
                  <a:spcPct val="0"/>
                </a:spcBef>
                <a:spcAft>
                  <a:spcPct val="0"/>
                </a:spcAft>
              </a:pPr>
              <a:t>54</a:t>
            </a:fld>
            <a:endParaRPr lang="en-US" smtClean="0"/>
          </a:p>
        </p:txBody>
      </p:sp>
      <p:sp>
        <p:nvSpPr>
          <p:cNvPr id="108547" name="Title 1"/>
          <p:cNvSpPr>
            <a:spLocks noGrp="1"/>
          </p:cNvSpPr>
          <p:nvPr>
            <p:ph type="title" idx="4294967295"/>
          </p:nvPr>
        </p:nvSpPr>
        <p:spPr/>
        <p:txBody>
          <a:bodyPr lIns="91440" tIns="45720" rIns="91440" bIns="45720"/>
          <a:lstStyle/>
          <a:p>
            <a:pPr eaLnBrk="1" hangingPunct="1"/>
            <a:r>
              <a:rPr lang="en-GB" smtClean="0"/>
              <a:t>Radioactive waste treatment</a:t>
            </a:r>
          </a:p>
        </p:txBody>
      </p:sp>
      <p:sp>
        <p:nvSpPr>
          <p:cNvPr id="108548"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Treatment of </a:t>
            </a:r>
            <a:r>
              <a:rPr lang="en-GB" sz="2800" b="1" smtClean="0">
                <a:solidFill>
                  <a:srgbClr val="654A15"/>
                </a:solidFill>
              </a:rPr>
              <a:t>contaminated liquid</a:t>
            </a:r>
            <a:r>
              <a:rPr lang="en-GB" sz="2800" smtClean="0"/>
              <a:t> aims at reducing concentrations to the levels that can be safely </a:t>
            </a:r>
            <a:r>
              <a:rPr lang="en-GB" sz="2800" b="1" smtClean="0">
                <a:solidFill>
                  <a:srgbClr val="654A15"/>
                </a:solidFill>
              </a:rPr>
              <a:t>discharged</a:t>
            </a:r>
            <a:r>
              <a:rPr lang="en-GB" sz="2800" smtClean="0"/>
              <a:t>.</a:t>
            </a:r>
          </a:p>
          <a:p>
            <a:pPr eaLnBrk="1" hangingPunct="1">
              <a:spcAft>
                <a:spcPts val="600"/>
              </a:spcAft>
            </a:pPr>
            <a:r>
              <a:rPr lang="en-GB" sz="2800" smtClean="0"/>
              <a:t>Reducing of concentration achieved by a variety of processes such as ion exchange, evaporation, and chemical treatment, decanting-centrifuging and reverse osmosis ultrafiltration.</a:t>
            </a:r>
          </a:p>
          <a:p>
            <a:pPr eaLnBrk="1" hangingPunct="1">
              <a:spcAft>
                <a:spcPts val="600"/>
              </a:spcAft>
            </a:pPr>
            <a:r>
              <a:rPr lang="en-GB" sz="2800" smtClean="0"/>
              <a:t>The residues from these processes are called wet wastes. </a:t>
            </a:r>
          </a:p>
          <a:p>
            <a:pPr eaLnBrk="1" hangingPunct="1">
              <a:spcAft>
                <a:spcPts val="600"/>
              </a:spcAft>
            </a:pPr>
            <a:endParaRPr lang="en-GB" sz="280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1059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0CF3A5E3-4102-4648-87E0-114C61D5CF80}" type="slidenum">
              <a:rPr lang="en-US" smtClean="0"/>
              <a:pPr fontAlgn="base">
                <a:spcBef>
                  <a:spcPct val="0"/>
                </a:spcBef>
                <a:spcAft>
                  <a:spcPct val="0"/>
                </a:spcAft>
              </a:pPr>
              <a:t>55</a:t>
            </a:fld>
            <a:endParaRPr lang="en-US" smtClean="0"/>
          </a:p>
        </p:txBody>
      </p:sp>
      <p:sp>
        <p:nvSpPr>
          <p:cNvPr id="110595" name="Title 1"/>
          <p:cNvSpPr>
            <a:spLocks noGrp="1"/>
          </p:cNvSpPr>
          <p:nvPr>
            <p:ph type="title" idx="4294967295"/>
          </p:nvPr>
        </p:nvSpPr>
        <p:spPr/>
        <p:txBody>
          <a:bodyPr lIns="91440" tIns="45720" rIns="91440" bIns="45720"/>
          <a:lstStyle/>
          <a:p>
            <a:pPr eaLnBrk="1" hangingPunct="1"/>
            <a:r>
              <a:rPr lang="en-GB" smtClean="0"/>
              <a:t>Waste treatment techniques</a:t>
            </a:r>
          </a:p>
        </p:txBody>
      </p:sp>
      <p:sp>
        <p:nvSpPr>
          <p:cNvPr id="110596" name="Content Placeholder 2"/>
          <p:cNvSpPr>
            <a:spLocks noGrp="1"/>
          </p:cNvSpPr>
          <p:nvPr>
            <p:ph idx="4294967295"/>
          </p:nvPr>
        </p:nvSpPr>
        <p:spPr>
          <a:xfrm>
            <a:off x="514350" y="1311275"/>
            <a:ext cx="8883650" cy="4679950"/>
          </a:xfrm>
        </p:spPr>
        <p:txBody>
          <a:bodyPr/>
          <a:lstStyle/>
          <a:p>
            <a:pPr eaLnBrk="1" hangingPunct="1">
              <a:spcAft>
                <a:spcPts val="600"/>
              </a:spcAft>
            </a:pPr>
            <a:r>
              <a:rPr lang="en-GB" sz="2800" smtClean="0"/>
              <a:t>Treatment process is dependent on the </a:t>
            </a:r>
            <a:r>
              <a:rPr lang="en-GB" sz="2800" b="1" smtClean="0">
                <a:solidFill>
                  <a:srgbClr val="654A15"/>
                </a:solidFill>
              </a:rPr>
              <a:t>level of activity </a:t>
            </a:r>
            <a:r>
              <a:rPr lang="en-GB" sz="2800" smtClean="0"/>
              <a:t>and the type of waste and national approach to </a:t>
            </a:r>
            <a:r>
              <a:rPr lang="en-GB" sz="2800" b="1" smtClean="0">
                <a:solidFill>
                  <a:srgbClr val="654A15"/>
                </a:solidFill>
              </a:rPr>
              <a:t>waste management</a:t>
            </a:r>
            <a:r>
              <a:rPr lang="en-GB" sz="2800" smtClean="0"/>
              <a:t>.</a:t>
            </a:r>
          </a:p>
          <a:p>
            <a:pPr eaLnBrk="1" hangingPunct="1">
              <a:spcAft>
                <a:spcPts val="600"/>
              </a:spcAft>
            </a:pPr>
            <a:r>
              <a:rPr lang="en-GB" sz="2800" smtClean="0"/>
              <a:t>Waste treatment techniques:</a:t>
            </a:r>
          </a:p>
          <a:p>
            <a:pPr eaLnBrk="1" hangingPunct="1">
              <a:spcAft>
                <a:spcPts val="600"/>
              </a:spcAft>
            </a:pPr>
            <a:endParaRPr lang="en-GB" sz="2800" smtClean="0"/>
          </a:p>
        </p:txBody>
      </p:sp>
      <p:graphicFrame>
        <p:nvGraphicFramePr>
          <p:cNvPr id="111639" name="Group 23"/>
          <p:cNvGraphicFramePr>
            <a:graphicFrameLocks noGrp="1"/>
          </p:cNvGraphicFramePr>
          <p:nvPr/>
        </p:nvGraphicFramePr>
        <p:xfrm>
          <a:off x="1323975" y="3402013"/>
          <a:ext cx="7334250" cy="2530475"/>
        </p:xfrm>
        <a:graphic>
          <a:graphicData uri="http://schemas.openxmlformats.org/drawingml/2006/table">
            <a:tbl>
              <a:tblPr/>
              <a:tblGrid>
                <a:gridCol w="3667125"/>
                <a:gridCol w="3667125"/>
              </a:tblGrid>
              <a:tr h="2430463">
                <a:tc>
                  <a:txBody>
                    <a:bodyPr/>
                    <a:lstStyle/>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Segmentation</a:t>
                      </a:r>
                    </a:p>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Compaction</a:t>
                      </a:r>
                    </a:p>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Incineration</a:t>
                      </a:r>
                    </a:p>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Cementation</a:t>
                      </a:r>
                    </a:p>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Bituminisation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Vitrification</a:t>
                      </a:r>
                      <a:endParaRPr kumimoji="0" lang="ru-RU" sz="2800" b="0" i="0" u="none" strike="noStrike" cap="none" normalizeH="0" baseline="0" smtClean="0">
                        <a:ln>
                          <a:noFill/>
                        </a:ln>
                        <a:solidFill>
                          <a:srgbClr val="000000"/>
                        </a:solidFill>
                        <a:effectLst/>
                        <a:latin typeface="Calibri" pitchFamily="34" charset="0"/>
                      </a:endParaRPr>
                    </a:p>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Ion Exchange</a:t>
                      </a:r>
                    </a:p>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Evaporation</a:t>
                      </a:r>
                    </a:p>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Membrane separation </a:t>
                      </a:r>
                    </a:p>
                    <a:p>
                      <a:pPr marL="0" marR="0" lvl="0" indent="0" algn="ctr"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Polymer fixation</a:t>
                      </a:r>
                      <a:endParaRPr kumimoji="0" lang="ru-RU" sz="2800" b="0" i="0" u="none" strike="noStrike" cap="none" normalizeH="0" baseline="0" smtClean="0">
                        <a:ln>
                          <a:noFill/>
                        </a:ln>
                        <a:solidFill>
                          <a:srgbClr val="000000"/>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1264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F786307D-5A3A-4585-88D7-69C0E7AA9ABF}" type="slidenum">
              <a:rPr lang="en-US" smtClean="0"/>
              <a:pPr fontAlgn="base">
                <a:spcBef>
                  <a:spcPct val="0"/>
                </a:spcBef>
                <a:spcAft>
                  <a:spcPct val="0"/>
                </a:spcAft>
              </a:pPr>
              <a:t>56</a:t>
            </a:fld>
            <a:endParaRPr lang="en-US" smtClean="0"/>
          </a:p>
        </p:txBody>
      </p:sp>
      <p:sp>
        <p:nvSpPr>
          <p:cNvPr id="112643" name="Title 1"/>
          <p:cNvSpPr>
            <a:spLocks noGrp="1"/>
          </p:cNvSpPr>
          <p:nvPr>
            <p:ph type="title" idx="4294967295"/>
          </p:nvPr>
        </p:nvSpPr>
        <p:spPr/>
        <p:txBody>
          <a:bodyPr lIns="91440" tIns="45720" rIns="91440" bIns="45720"/>
          <a:lstStyle/>
          <a:p>
            <a:pPr eaLnBrk="1" hangingPunct="1"/>
            <a:r>
              <a:rPr lang="en-GB" smtClean="0"/>
              <a:t>WASTE PACKAGING - Learning objectives</a:t>
            </a:r>
          </a:p>
        </p:txBody>
      </p:sp>
      <p:sp>
        <p:nvSpPr>
          <p:cNvPr id="112644" name="Content Placeholder 2"/>
          <p:cNvSpPr>
            <a:spLocks noGrp="1"/>
          </p:cNvSpPr>
          <p:nvPr>
            <p:ph idx="4294967295"/>
          </p:nvPr>
        </p:nvSpPr>
        <p:spPr>
          <a:xfrm>
            <a:off x="514350" y="1484313"/>
            <a:ext cx="8883650" cy="3071812"/>
          </a:xfrm>
          <a:solidFill>
            <a:srgbClr val="FFFFCC"/>
          </a:solidFill>
          <a:ln w="19050">
            <a:solidFill>
              <a:srgbClr val="FF9900"/>
            </a:solidFill>
          </a:ln>
        </p:spPr>
        <p:txBody>
          <a:bodyPr lIns="288000" tIns="288000" rIns="288000" bIns="288000">
            <a:spAutoFit/>
          </a:bodyPr>
          <a:lstStyle/>
          <a:p>
            <a:pPr marL="0" indent="0">
              <a:spcBef>
                <a:spcPct val="20000"/>
              </a:spcBef>
              <a:buFont typeface="Calibri Light"/>
              <a:buAutoNum type="arabicPeriod"/>
            </a:pPr>
            <a:r>
              <a:rPr lang="en-GB" sz="2800" i="1" smtClean="0"/>
              <a:t>Get broad overview of the waste packaging</a:t>
            </a:r>
            <a:r>
              <a:rPr lang="sl-SI" sz="2800" i="1" smtClean="0"/>
              <a:t>.</a:t>
            </a:r>
            <a:endParaRPr lang="en-US" sz="2800" i="1" smtClean="0"/>
          </a:p>
          <a:p>
            <a:pPr marL="0" indent="0">
              <a:spcBef>
                <a:spcPct val="20000"/>
              </a:spcBef>
              <a:buFont typeface="Calibri Light"/>
              <a:buAutoNum type="arabicPeriod"/>
            </a:pPr>
            <a:endParaRPr lang="en-GB" sz="2800" i="1" smtClean="0"/>
          </a:p>
          <a:p>
            <a:pPr marL="0" indent="0">
              <a:spcBef>
                <a:spcPct val="20000"/>
              </a:spcBef>
              <a:buFont typeface="Calibri Light"/>
              <a:buAutoNum type="arabicPeriod"/>
            </a:pPr>
            <a:r>
              <a:rPr lang="en-GB" sz="2800" i="1" smtClean="0"/>
              <a:t>Get broad overview of the waste package specification</a:t>
            </a:r>
            <a:r>
              <a:rPr lang="sl-SI" sz="2800" i="1" smtClean="0"/>
              <a:t>.</a:t>
            </a:r>
            <a:endParaRPr lang="en-US" sz="2800" i="1" smtClean="0"/>
          </a:p>
          <a:p>
            <a:pPr marL="0" indent="0">
              <a:spcBef>
                <a:spcPct val="20000"/>
              </a:spcBef>
              <a:buFont typeface="Calibri Light"/>
              <a:buAutoNum type="arabicPeriod"/>
            </a:pPr>
            <a:endParaRPr lang="en-GB" sz="2800" i="1" smtClean="0"/>
          </a:p>
          <a:p>
            <a:pPr marL="0" indent="0">
              <a:spcBef>
                <a:spcPct val="20000"/>
              </a:spcBef>
              <a:buFont typeface="Calibri Light"/>
              <a:buAutoNum type="arabicPeriod"/>
            </a:pPr>
            <a:r>
              <a:rPr lang="en-GB" sz="2800" i="1" smtClean="0"/>
              <a:t>Get broad overview of the waste acceptance criteria.</a:t>
            </a:r>
            <a:endParaRPr lang="sl-SI" sz="2800" i="1"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1366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2719142D-435F-4C2A-B613-A41C4E42FDB6}" type="slidenum">
              <a:rPr lang="en-US" smtClean="0"/>
              <a:pPr fontAlgn="base">
                <a:spcBef>
                  <a:spcPct val="0"/>
                </a:spcBef>
                <a:spcAft>
                  <a:spcPct val="0"/>
                </a:spcAft>
              </a:pPr>
              <a:t>57</a:t>
            </a:fld>
            <a:endParaRPr lang="en-US" smtClean="0"/>
          </a:p>
        </p:txBody>
      </p:sp>
      <p:sp>
        <p:nvSpPr>
          <p:cNvPr id="113667" name="Title 1"/>
          <p:cNvSpPr>
            <a:spLocks noGrp="1"/>
          </p:cNvSpPr>
          <p:nvPr>
            <p:ph type="title" idx="4294967295"/>
          </p:nvPr>
        </p:nvSpPr>
        <p:spPr/>
        <p:txBody>
          <a:bodyPr lIns="91440" tIns="45720" rIns="91440" bIns="45720"/>
          <a:lstStyle/>
          <a:p>
            <a:pPr eaLnBrk="1" hangingPunct="1"/>
            <a:r>
              <a:rPr lang="en-GB" smtClean="0"/>
              <a:t>Waste packaging</a:t>
            </a:r>
          </a:p>
        </p:txBody>
      </p:sp>
      <p:sp>
        <p:nvSpPr>
          <p:cNvPr id="113668"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b="1" smtClean="0">
                <a:solidFill>
                  <a:srgbClr val="654A15"/>
                </a:solidFill>
              </a:rPr>
              <a:t>Waste package </a:t>
            </a:r>
            <a:r>
              <a:rPr lang="en-GB" sz="2400" smtClean="0"/>
              <a:t>is designed as the major </a:t>
            </a:r>
            <a:r>
              <a:rPr lang="en-GB" sz="2400" b="1" smtClean="0">
                <a:solidFill>
                  <a:srgbClr val="654A15"/>
                </a:solidFill>
              </a:rPr>
              <a:t>engineered component </a:t>
            </a:r>
            <a:r>
              <a:rPr lang="en-GB" sz="2400" smtClean="0"/>
              <a:t>for ensuring </a:t>
            </a:r>
            <a:r>
              <a:rPr lang="en-GB" sz="2400" b="1" smtClean="0">
                <a:solidFill>
                  <a:srgbClr val="654A15"/>
                </a:solidFill>
              </a:rPr>
              <a:t>containment </a:t>
            </a:r>
            <a:r>
              <a:rPr lang="en-GB" sz="2400" smtClean="0"/>
              <a:t>and providing safety functions.</a:t>
            </a:r>
          </a:p>
          <a:p>
            <a:pPr eaLnBrk="1" hangingPunct="1">
              <a:spcAft>
                <a:spcPts val="600"/>
              </a:spcAft>
              <a:buFont typeface="Arial" charset="0"/>
              <a:buNone/>
            </a:pPr>
            <a:r>
              <a:rPr lang="en-GB" sz="300" smtClean="0"/>
              <a:t> </a:t>
            </a:r>
          </a:p>
          <a:p>
            <a:pPr eaLnBrk="1" hangingPunct="1">
              <a:spcAft>
                <a:spcPts val="600"/>
              </a:spcAft>
            </a:pPr>
            <a:r>
              <a:rPr lang="en-GB" sz="2400" smtClean="0"/>
              <a:t>A principal unit used as a reference for controlling information, record keeping, and making decisions with due considerations of the interdependencies, impacts and information needs at various stages in radioactive waste management.</a:t>
            </a:r>
          </a:p>
          <a:p>
            <a:pPr eaLnBrk="1" hangingPunct="1">
              <a:spcAft>
                <a:spcPts val="600"/>
              </a:spcAft>
            </a:pPr>
            <a:endParaRPr lang="en-GB" sz="300" smtClean="0"/>
          </a:p>
          <a:p>
            <a:pPr eaLnBrk="1" hangingPunct="1">
              <a:spcAft>
                <a:spcPts val="600"/>
              </a:spcAft>
            </a:pPr>
            <a:r>
              <a:rPr lang="en-GB" sz="2400" smtClean="0"/>
              <a:t>IAEA terminology − a </a:t>
            </a:r>
            <a:r>
              <a:rPr lang="en-GB" sz="2400" b="1" smtClean="0">
                <a:solidFill>
                  <a:srgbClr val="654A15"/>
                </a:solidFill>
              </a:rPr>
              <a:t>waste package </a:t>
            </a:r>
            <a:r>
              <a:rPr lang="en-GB" sz="2400" smtClean="0"/>
              <a:t>is the product of conditioning that includes the </a:t>
            </a:r>
            <a:r>
              <a:rPr lang="en-GB" sz="2400" b="1" smtClean="0">
                <a:solidFill>
                  <a:srgbClr val="654A15"/>
                </a:solidFill>
              </a:rPr>
              <a:t>waste form and any container </a:t>
            </a:r>
            <a:r>
              <a:rPr lang="en-GB" sz="2400" smtClean="0"/>
              <a:t>(packaging) prepared in accordance with requirements for handling, transport, storage and disposal. </a:t>
            </a:r>
          </a:p>
          <a:p>
            <a:pPr eaLnBrk="1" hangingPunct="1">
              <a:spcAft>
                <a:spcPts val="600"/>
              </a:spcAft>
            </a:pPr>
            <a:endParaRPr lang="en-GB" sz="2400" smtClean="0"/>
          </a:p>
          <a:p>
            <a:pPr eaLnBrk="1" hangingPunct="1">
              <a:spcAft>
                <a:spcPts val="600"/>
              </a:spcAft>
            </a:pPr>
            <a:endParaRPr lang="en-GB" sz="240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1571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17C24FB6-E84D-491C-AEB1-171E528B9703}" type="slidenum">
              <a:rPr lang="en-US" smtClean="0"/>
              <a:pPr fontAlgn="base">
                <a:spcBef>
                  <a:spcPct val="0"/>
                </a:spcBef>
                <a:spcAft>
                  <a:spcPct val="0"/>
                </a:spcAft>
              </a:pPr>
              <a:t>58</a:t>
            </a:fld>
            <a:endParaRPr lang="en-US" smtClean="0"/>
          </a:p>
        </p:txBody>
      </p:sp>
      <p:sp>
        <p:nvSpPr>
          <p:cNvPr id="115715" name="Title 1"/>
          <p:cNvSpPr>
            <a:spLocks noGrp="1"/>
          </p:cNvSpPr>
          <p:nvPr>
            <p:ph type="title" idx="4294967295"/>
          </p:nvPr>
        </p:nvSpPr>
        <p:spPr/>
        <p:txBody>
          <a:bodyPr lIns="91440" tIns="45720" rIns="91440" bIns="45720"/>
          <a:lstStyle/>
          <a:p>
            <a:pPr eaLnBrk="1" hangingPunct="1"/>
            <a:r>
              <a:rPr lang="en-GB" smtClean="0"/>
              <a:t>Waste packaging</a:t>
            </a:r>
          </a:p>
        </p:txBody>
      </p:sp>
      <p:sp>
        <p:nvSpPr>
          <p:cNvPr id="115716"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Due to their </a:t>
            </a:r>
            <a:r>
              <a:rPr lang="en-GB" sz="2400" b="1" smtClean="0">
                <a:solidFill>
                  <a:srgbClr val="654A15"/>
                </a:solidFill>
              </a:rPr>
              <a:t>multiple functions </a:t>
            </a:r>
            <a:r>
              <a:rPr lang="en-GB" sz="2400" smtClean="0"/>
              <a:t>and the great importance of waste packages its </a:t>
            </a:r>
            <a:r>
              <a:rPr lang="en-GB" sz="2400" b="1" smtClean="0">
                <a:solidFill>
                  <a:srgbClr val="654A15"/>
                </a:solidFill>
              </a:rPr>
              <a:t>design, fabrication, inspection and testing, quality assurance, maintenance of records </a:t>
            </a:r>
            <a:r>
              <a:rPr lang="en-GB" sz="2400" smtClean="0"/>
              <a:t>are extremely important.</a:t>
            </a:r>
          </a:p>
          <a:p>
            <a:pPr eaLnBrk="1" hangingPunct="1">
              <a:spcAft>
                <a:spcPts val="600"/>
              </a:spcAft>
            </a:pPr>
            <a:endParaRPr lang="en-GB" sz="300" smtClean="0"/>
          </a:p>
          <a:p>
            <a:pPr eaLnBrk="1" hangingPunct="1">
              <a:spcAft>
                <a:spcPts val="600"/>
              </a:spcAft>
            </a:pPr>
            <a:r>
              <a:rPr lang="en-GB" sz="2400" b="1" smtClean="0">
                <a:solidFill>
                  <a:srgbClr val="654A15"/>
                </a:solidFill>
              </a:rPr>
              <a:t>Requirements </a:t>
            </a:r>
            <a:r>
              <a:rPr lang="en-GB" sz="2400" smtClean="0"/>
              <a:t>for safe disposal of </a:t>
            </a:r>
            <a:r>
              <a:rPr lang="en-GB" sz="2400" b="1" smtClean="0">
                <a:solidFill>
                  <a:srgbClr val="654A15"/>
                </a:solidFill>
              </a:rPr>
              <a:t>waste packages </a:t>
            </a:r>
            <a:r>
              <a:rPr lang="en-GB" sz="2400" smtClean="0"/>
              <a:t>is an unavoidable prerequisite for the entire waste management system.</a:t>
            </a:r>
          </a:p>
          <a:p>
            <a:pPr eaLnBrk="1" hangingPunct="1">
              <a:spcAft>
                <a:spcPts val="600"/>
              </a:spcAft>
            </a:pPr>
            <a:endParaRPr lang="en-GB" sz="300" smtClean="0"/>
          </a:p>
          <a:p>
            <a:pPr eaLnBrk="1" hangingPunct="1">
              <a:spcAft>
                <a:spcPts val="600"/>
              </a:spcAft>
            </a:pPr>
            <a:r>
              <a:rPr lang="en-GB" sz="2400" b="1" smtClean="0">
                <a:solidFill>
                  <a:srgbClr val="654A15"/>
                </a:solidFill>
              </a:rPr>
              <a:t>Waste acceptance requirements </a:t>
            </a:r>
            <a:r>
              <a:rPr lang="en-GB" sz="2400" smtClean="0"/>
              <a:t>for disposal should be </a:t>
            </a:r>
            <a:r>
              <a:rPr lang="en-GB" sz="2400" b="1" smtClean="0">
                <a:solidFill>
                  <a:srgbClr val="654A15"/>
                </a:solidFill>
              </a:rPr>
              <a:t>approved </a:t>
            </a:r>
            <a:r>
              <a:rPr lang="en-GB" sz="2400" smtClean="0"/>
              <a:t>by national </a:t>
            </a:r>
            <a:r>
              <a:rPr lang="en-GB" sz="2400" b="1" smtClean="0">
                <a:solidFill>
                  <a:srgbClr val="654A15"/>
                </a:solidFill>
              </a:rPr>
              <a:t>authorities</a:t>
            </a:r>
            <a:r>
              <a:rPr lang="en-GB" sz="2400" smtClean="0"/>
              <a:t> considering also international standards, best practices, and recommendations.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1776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953FB573-61D5-4D9F-A328-36EF11B7B493}" type="slidenum">
              <a:rPr lang="en-US" smtClean="0"/>
              <a:pPr fontAlgn="base">
                <a:spcBef>
                  <a:spcPct val="0"/>
                </a:spcBef>
                <a:spcAft>
                  <a:spcPct val="0"/>
                </a:spcAft>
              </a:pPr>
              <a:t>59</a:t>
            </a:fld>
            <a:endParaRPr lang="en-US" smtClean="0"/>
          </a:p>
        </p:txBody>
      </p:sp>
      <p:sp>
        <p:nvSpPr>
          <p:cNvPr id="117763" name="Title 1"/>
          <p:cNvSpPr>
            <a:spLocks noGrp="1"/>
          </p:cNvSpPr>
          <p:nvPr>
            <p:ph type="title" idx="4294967295"/>
          </p:nvPr>
        </p:nvSpPr>
        <p:spPr/>
        <p:txBody>
          <a:bodyPr lIns="91440" tIns="45720" rIns="91440" bIns="45720"/>
          <a:lstStyle/>
          <a:p>
            <a:pPr eaLnBrk="1" hangingPunct="1"/>
            <a:r>
              <a:rPr lang="en-GB" smtClean="0"/>
              <a:t>Waste packaging</a:t>
            </a:r>
          </a:p>
        </p:txBody>
      </p:sp>
      <p:sp>
        <p:nvSpPr>
          <p:cNvPr id="11776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Package specifications </a:t>
            </a:r>
            <a:r>
              <a:rPr lang="en-GB" sz="2800" b="1" smtClean="0">
                <a:solidFill>
                  <a:srgbClr val="654A15"/>
                </a:solidFill>
              </a:rPr>
              <a:t>must reflect and comply </a:t>
            </a:r>
            <a:r>
              <a:rPr lang="en-GB" sz="2800" smtClean="0"/>
              <a:t>with the applicable disposal waste acceptance requirements.</a:t>
            </a:r>
          </a:p>
          <a:p>
            <a:pPr eaLnBrk="1" hangingPunct="1">
              <a:spcAft>
                <a:spcPts val="600"/>
              </a:spcAft>
            </a:pPr>
            <a:endParaRPr lang="en-GB" sz="300" smtClean="0"/>
          </a:p>
          <a:p>
            <a:pPr eaLnBrk="1" hangingPunct="1">
              <a:spcAft>
                <a:spcPts val="600"/>
              </a:spcAft>
            </a:pPr>
            <a:r>
              <a:rPr lang="en-GB" sz="2800" smtClean="0"/>
              <a:t>The </a:t>
            </a:r>
            <a:r>
              <a:rPr lang="en-GB" sz="2800" b="1" smtClean="0">
                <a:solidFill>
                  <a:srgbClr val="654A15"/>
                </a:solidFill>
              </a:rPr>
              <a:t>waste acceptance requirements </a:t>
            </a:r>
            <a:r>
              <a:rPr lang="en-GB" sz="2800" smtClean="0"/>
              <a:t>are either specified by the regulatory body or developed by the repository operator on the </a:t>
            </a:r>
            <a:r>
              <a:rPr lang="en-GB" sz="2800" b="1" smtClean="0">
                <a:solidFill>
                  <a:srgbClr val="654A15"/>
                </a:solidFill>
              </a:rPr>
              <a:t>basis of safety assessments</a:t>
            </a:r>
            <a:r>
              <a:rPr lang="en-GB" sz="2800" smtClean="0"/>
              <a:t>, considering:</a:t>
            </a:r>
          </a:p>
          <a:p>
            <a:pPr lvl="1" indent="-358775" eaLnBrk="1" hangingPunct="1">
              <a:spcBef>
                <a:spcPts val="300"/>
              </a:spcBef>
              <a:spcAft>
                <a:spcPts val="300"/>
              </a:spcAft>
            </a:pPr>
            <a:r>
              <a:rPr lang="en-GB" sz="2400" smtClean="0"/>
              <a:t>radiological criteria, </a:t>
            </a:r>
          </a:p>
          <a:p>
            <a:pPr lvl="1" indent="-358775" eaLnBrk="1" hangingPunct="1">
              <a:spcBef>
                <a:spcPts val="300"/>
              </a:spcBef>
              <a:spcAft>
                <a:spcPts val="300"/>
              </a:spcAft>
            </a:pPr>
            <a:r>
              <a:rPr lang="en-GB" sz="2400" smtClean="0"/>
              <a:t>the conditions of operation, </a:t>
            </a:r>
          </a:p>
          <a:p>
            <a:pPr lvl="1" indent="-358775" eaLnBrk="1" hangingPunct="1">
              <a:spcBef>
                <a:spcPts val="300"/>
              </a:spcBef>
              <a:spcAft>
                <a:spcPts val="300"/>
              </a:spcAft>
            </a:pPr>
            <a:r>
              <a:rPr lang="en-GB" sz="2400" smtClean="0"/>
              <a:t>the planned duration of active institutional control and </a:t>
            </a:r>
          </a:p>
          <a:p>
            <a:pPr lvl="1" indent="-358775" eaLnBrk="1" hangingPunct="1">
              <a:spcBef>
                <a:spcPts val="300"/>
              </a:spcBef>
              <a:spcAft>
                <a:spcPts val="300"/>
              </a:spcAft>
            </a:pPr>
            <a:r>
              <a:rPr lang="en-GB" sz="2400" smtClean="0"/>
              <a:t>the characteristics of natural and engineered systems. </a:t>
            </a:r>
          </a:p>
          <a:p>
            <a:pPr eaLnBrk="1" hangingPunct="1">
              <a:spcAft>
                <a:spcPts val="600"/>
              </a:spcAft>
            </a:pPr>
            <a:endParaRPr lang="en-GB" sz="28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843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44874EBE-D9D7-433A-BB4D-A2375B94ADE4}" type="slidenum">
              <a:rPr lang="en-US" smtClean="0"/>
              <a:pPr fontAlgn="base">
                <a:spcBef>
                  <a:spcPct val="0"/>
                </a:spcBef>
                <a:spcAft>
                  <a:spcPct val="0"/>
                </a:spcAft>
              </a:pPr>
              <a:t>6</a:t>
            </a:fld>
            <a:endParaRPr lang="en-US" smtClean="0"/>
          </a:p>
        </p:txBody>
      </p:sp>
      <p:sp>
        <p:nvSpPr>
          <p:cNvPr id="18435" name="Title 1"/>
          <p:cNvSpPr>
            <a:spLocks noGrp="1"/>
          </p:cNvSpPr>
          <p:nvPr>
            <p:ph type="title" idx="4294967295"/>
          </p:nvPr>
        </p:nvSpPr>
        <p:spPr/>
        <p:txBody>
          <a:bodyPr lIns="91440" tIns="45720" rIns="91440" bIns="45720"/>
          <a:lstStyle/>
          <a:p>
            <a:pPr eaLnBrk="1" hangingPunct="1"/>
            <a:r>
              <a:rPr lang="en-GB" smtClean="0"/>
              <a:t>Radioactive waste - industrial</a:t>
            </a:r>
          </a:p>
        </p:txBody>
      </p:sp>
      <p:sp>
        <p:nvSpPr>
          <p:cNvPr id="18436"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400" smtClean="0"/>
              <a:t>In </a:t>
            </a:r>
            <a:r>
              <a:rPr lang="en-GB" sz="2400" b="1" smtClean="0">
                <a:solidFill>
                  <a:srgbClr val="654A15"/>
                </a:solidFill>
              </a:rPr>
              <a:t>industry </a:t>
            </a:r>
            <a:r>
              <a:rPr lang="en-GB" sz="2400" smtClean="0"/>
              <a:t>radioactive materials are used:</a:t>
            </a:r>
          </a:p>
          <a:p>
            <a:pPr lvl="1" indent="-358775" eaLnBrk="1" hangingPunct="1">
              <a:spcBef>
                <a:spcPts val="300"/>
              </a:spcBef>
              <a:spcAft>
                <a:spcPts val="300"/>
              </a:spcAft>
            </a:pPr>
            <a:r>
              <a:rPr lang="en-GB" sz="2400" smtClean="0"/>
              <a:t>to measure the thickness, density or volume of materials; </a:t>
            </a:r>
          </a:p>
          <a:p>
            <a:pPr lvl="1" indent="-358775" eaLnBrk="1" hangingPunct="1">
              <a:spcBef>
                <a:spcPts val="300"/>
              </a:spcBef>
              <a:spcAft>
                <a:spcPts val="300"/>
              </a:spcAft>
            </a:pPr>
            <a:r>
              <a:rPr lang="en-GB" sz="2400" smtClean="0"/>
              <a:t>to examine welds and structures for flaws; </a:t>
            </a:r>
          </a:p>
          <a:p>
            <a:pPr lvl="1" indent="-358775" eaLnBrk="1" hangingPunct="1">
              <a:spcBef>
                <a:spcPts val="300"/>
              </a:spcBef>
              <a:spcAft>
                <a:spcPts val="300"/>
              </a:spcAft>
            </a:pPr>
            <a:r>
              <a:rPr lang="en-GB" sz="2400" smtClean="0"/>
              <a:t>to analyse wells for oil and gas exploration; </a:t>
            </a:r>
          </a:p>
          <a:p>
            <a:pPr lvl="1" indent="-358775" eaLnBrk="1" hangingPunct="1">
              <a:spcBef>
                <a:spcPts val="300"/>
              </a:spcBef>
              <a:spcAft>
                <a:spcPts val="300"/>
              </a:spcAft>
            </a:pPr>
            <a:r>
              <a:rPr lang="en-GB" sz="2400" smtClean="0"/>
              <a:t>for various other types of research and development.</a:t>
            </a:r>
          </a:p>
          <a:p>
            <a:pPr eaLnBrk="1" hangingPunct="1">
              <a:spcAft>
                <a:spcPts val="600"/>
              </a:spcAft>
            </a:pPr>
            <a:r>
              <a:rPr lang="en-GB" sz="2400" b="1" smtClean="0">
                <a:solidFill>
                  <a:srgbClr val="654A15"/>
                </a:solidFill>
              </a:rPr>
              <a:t>Radioactive waste </a:t>
            </a:r>
            <a:r>
              <a:rPr lang="en-GB" sz="2400" smtClean="0"/>
              <a:t>may also be produced during the manufacture of devices: </a:t>
            </a:r>
          </a:p>
          <a:p>
            <a:pPr lvl="1" indent="-358775" eaLnBrk="1" hangingPunct="1">
              <a:spcBef>
                <a:spcPts val="300"/>
              </a:spcBef>
              <a:spcAft>
                <a:spcPts val="300"/>
              </a:spcAft>
            </a:pPr>
            <a:r>
              <a:rPr lang="en-GB" sz="2400" smtClean="0"/>
              <a:t>certain gauges;</a:t>
            </a:r>
          </a:p>
          <a:p>
            <a:pPr lvl="1" indent="-358775" eaLnBrk="1" hangingPunct="1">
              <a:spcBef>
                <a:spcPts val="300"/>
              </a:spcBef>
              <a:spcAft>
                <a:spcPts val="300"/>
              </a:spcAft>
            </a:pPr>
            <a:r>
              <a:rPr lang="en-GB" sz="2400" smtClean="0"/>
              <a:t>luminous watches;</a:t>
            </a:r>
          </a:p>
          <a:p>
            <a:pPr lvl="1" indent="-358775" eaLnBrk="1" hangingPunct="1">
              <a:spcBef>
                <a:spcPts val="300"/>
              </a:spcBef>
              <a:spcAft>
                <a:spcPts val="300"/>
              </a:spcAft>
            </a:pPr>
            <a:r>
              <a:rPr lang="en-GB" sz="2400" smtClean="0"/>
              <a:t>exit signs;</a:t>
            </a:r>
          </a:p>
          <a:p>
            <a:pPr lvl="1" indent="-358775" eaLnBrk="1" hangingPunct="1">
              <a:spcBef>
                <a:spcPts val="300"/>
              </a:spcBef>
              <a:spcAft>
                <a:spcPts val="300"/>
              </a:spcAft>
            </a:pPr>
            <a:r>
              <a:rPr lang="en-GB" sz="2400" smtClean="0"/>
              <a:t>smoke detectors that contain radioactive material.</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1981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1067929F-ABD2-423F-882C-45CFF2DFEF5F}" type="slidenum">
              <a:rPr lang="en-US" smtClean="0"/>
              <a:pPr fontAlgn="base">
                <a:spcBef>
                  <a:spcPct val="0"/>
                </a:spcBef>
                <a:spcAft>
                  <a:spcPct val="0"/>
                </a:spcAft>
              </a:pPr>
              <a:t>60</a:t>
            </a:fld>
            <a:endParaRPr lang="en-US" smtClean="0"/>
          </a:p>
        </p:txBody>
      </p:sp>
      <p:sp>
        <p:nvSpPr>
          <p:cNvPr id="119811" name="Title 1"/>
          <p:cNvSpPr>
            <a:spLocks noGrp="1"/>
          </p:cNvSpPr>
          <p:nvPr>
            <p:ph type="title" idx="4294967295"/>
          </p:nvPr>
        </p:nvSpPr>
        <p:spPr/>
        <p:txBody>
          <a:bodyPr lIns="91440" tIns="45720" rIns="91440" bIns="45720"/>
          <a:lstStyle/>
          <a:p>
            <a:pPr eaLnBrk="1" hangingPunct="1"/>
            <a:r>
              <a:rPr lang="en-GB" smtClean="0"/>
              <a:t>Waste packaging</a:t>
            </a:r>
          </a:p>
        </p:txBody>
      </p:sp>
      <p:sp>
        <p:nvSpPr>
          <p:cNvPr id="11981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In the </a:t>
            </a:r>
            <a:r>
              <a:rPr lang="en-GB" sz="2800" b="1" smtClean="0">
                <a:solidFill>
                  <a:srgbClr val="654A15"/>
                </a:solidFill>
              </a:rPr>
              <a:t>absence</a:t>
            </a:r>
            <a:r>
              <a:rPr lang="en-GB" sz="2800" smtClean="0"/>
              <a:t> of a national disposal facility and waste acceptance requirements, radioactive waste still needs </a:t>
            </a:r>
            <a:r>
              <a:rPr lang="en-GB" sz="2800" b="1" smtClean="0">
                <a:solidFill>
                  <a:srgbClr val="654A15"/>
                </a:solidFill>
              </a:rPr>
              <a:t>proper packaging</a:t>
            </a:r>
            <a:r>
              <a:rPr lang="en-GB" sz="2800" smtClean="0"/>
              <a:t> as a basic safety requirement for: </a:t>
            </a:r>
          </a:p>
          <a:p>
            <a:pPr lvl="1" indent="-358775" eaLnBrk="1" hangingPunct="1">
              <a:spcBef>
                <a:spcPts val="300"/>
              </a:spcBef>
              <a:spcAft>
                <a:spcPts val="300"/>
              </a:spcAft>
            </a:pPr>
            <a:r>
              <a:rPr lang="en-GB" smtClean="0"/>
              <a:t>waste conditioning,</a:t>
            </a:r>
          </a:p>
          <a:p>
            <a:pPr lvl="1" indent="-358775" eaLnBrk="1" hangingPunct="1">
              <a:spcBef>
                <a:spcPts val="300"/>
              </a:spcBef>
              <a:spcAft>
                <a:spcPts val="300"/>
              </a:spcAft>
            </a:pPr>
            <a:r>
              <a:rPr lang="en-GB" smtClean="0"/>
              <a:t>interim storage and </a:t>
            </a:r>
          </a:p>
          <a:p>
            <a:pPr lvl="1" indent="-358775" eaLnBrk="1" hangingPunct="1">
              <a:spcBef>
                <a:spcPts val="300"/>
              </a:spcBef>
              <a:spcAft>
                <a:spcPts val="300"/>
              </a:spcAft>
            </a:pPr>
            <a:r>
              <a:rPr lang="en-GB" smtClean="0"/>
              <a:t>transportation.</a:t>
            </a:r>
          </a:p>
          <a:p>
            <a:pPr eaLnBrk="1" hangingPunct="1">
              <a:spcAft>
                <a:spcPts val="600"/>
              </a:spcAft>
            </a:pPr>
            <a:endParaRPr lang="en-GB" smtClean="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2185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30BC88A7-2C59-4C32-A280-9A53F0C4C0FC}" type="slidenum">
              <a:rPr lang="en-US" smtClean="0"/>
              <a:pPr fontAlgn="base">
                <a:spcBef>
                  <a:spcPct val="0"/>
                </a:spcBef>
                <a:spcAft>
                  <a:spcPct val="0"/>
                </a:spcAft>
              </a:pPr>
              <a:t>61</a:t>
            </a:fld>
            <a:endParaRPr lang="en-US" smtClean="0"/>
          </a:p>
        </p:txBody>
      </p:sp>
      <p:sp>
        <p:nvSpPr>
          <p:cNvPr id="121859" name="Title 1"/>
          <p:cNvSpPr>
            <a:spLocks noGrp="1"/>
          </p:cNvSpPr>
          <p:nvPr>
            <p:ph type="title" idx="4294967295"/>
          </p:nvPr>
        </p:nvSpPr>
        <p:spPr/>
        <p:txBody>
          <a:bodyPr lIns="91440" tIns="45720" rIns="91440" bIns="45720"/>
          <a:lstStyle/>
          <a:p>
            <a:pPr eaLnBrk="1" hangingPunct="1"/>
            <a:r>
              <a:rPr lang="en-GB" smtClean="0"/>
              <a:t>Waste acceptance criteria</a:t>
            </a:r>
          </a:p>
        </p:txBody>
      </p:sp>
      <p:sp>
        <p:nvSpPr>
          <p:cNvPr id="121860"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800" smtClean="0"/>
              <a:t>Specify the radiological, mechanical, physical, chemical and biological characteristics of waste packages and unpackaged waste which need to be</a:t>
            </a:r>
            <a:r>
              <a:rPr lang="en-GB" sz="2800" b="1" smtClean="0">
                <a:solidFill>
                  <a:srgbClr val="654A15"/>
                </a:solidFill>
              </a:rPr>
              <a:t> processed, stored or disposed of.</a:t>
            </a:r>
          </a:p>
          <a:p>
            <a:pPr eaLnBrk="1" hangingPunct="1">
              <a:spcAft>
                <a:spcPts val="600"/>
              </a:spcAft>
            </a:pPr>
            <a:endParaRPr lang="en-GB" sz="300" b="1" smtClean="0">
              <a:solidFill>
                <a:srgbClr val="654A15"/>
              </a:solidFill>
            </a:endParaRPr>
          </a:p>
          <a:p>
            <a:pPr eaLnBrk="1" hangingPunct="1">
              <a:spcAft>
                <a:spcPts val="600"/>
              </a:spcAft>
            </a:pPr>
            <a:r>
              <a:rPr lang="en-GB" sz="2800" b="1" smtClean="0">
                <a:solidFill>
                  <a:srgbClr val="654A15"/>
                </a:solidFill>
              </a:rPr>
              <a:t>Adherence</a:t>
            </a:r>
            <a:r>
              <a:rPr lang="en-GB" sz="2800" smtClean="0"/>
              <a:t> to the waste acceptance criteria is essential for the safe handling and storage/disposal of waste packages and unpackaged waste.</a:t>
            </a:r>
          </a:p>
          <a:p>
            <a:pPr eaLnBrk="1" hangingPunct="1">
              <a:spcAft>
                <a:spcPts val="600"/>
              </a:spcAft>
            </a:pPr>
            <a:endParaRPr lang="en-GB" sz="300" smtClean="0"/>
          </a:p>
          <a:p>
            <a:pPr eaLnBrk="1" hangingPunct="1">
              <a:spcAft>
                <a:spcPts val="600"/>
              </a:spcAft>
            </a:pPr>
            <a:r>
              <a:rPr lang="en-GB" sz="2800" smtClean="0"/>
              <a:t>The operators’ </a:t>
            </a:r>
            <a:r>
              <a:rPr lang="en-GB" sz="2800" b="1" smtClean="0">
                <a:solidFill>
                  <a:srgbClr val="654A15"/>
                </a:solidFill>
              </a:rPr>
              <a:t>procedures </a:t>
            </a:r>
            <a:r>
              <a:rPr lang="en-GB" sz="2800" smtClean="0"/>
              <a:t>for the reception of waste have to contain provisions for safely managing waste that </a:t>
            </a:r>
            <a:r>
              <a:rPr lang="en-GB" sz="2800" b="1" smtClean="0">
                <a:solidFill>
                  <a:srgbClr val="654A15"/>
                </a:solidFill>
              </a:rPr>
              <a:t>fails to meet the acceptance criteria.</a:t>
            </a:r>
            <a:r>
              <a:rPr lang="en-GB" sz="2800" smtClean="0">
                <a:solidFill>
                  <a:srgbClr val="654A15"/>
                </a:solidFill>
              </a:rPr>
              <a:t>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2390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13AA3986-A028-48BB-85D8-39756A305717}" type="slidenum">
              <a:rPr lang="en-US" smtClean="0"/>
              <a:pPr fontAlgn="base">
                <a:spcBef>
                  <a:spcPct val="0"/>
                </a:spcBef>
                <a:spcAft>
                  <a:spcPct val="0"/>
                </a:spcAft>
              </a:pPr>
              <a:t>62</a:t>
            </a:fld>
            <a:endParaRPr lang="en-US" smtClean="0"/>
          </a:p>
        </p:txBody>
      </p:sp>
      <p:sp>
        <p:nvSpPr>
          <p:cNvPr id="123907" name="Title 1"/>
          <p:cNvSpPr>
            <a:spLocks noGrp="1"/>
          </p:cNvSpPr>
          <p:nvPr>
            <p:ph type="title" idx="4294967295"/>
          </p:nvPr>
        </p:nvSpPr>
        <p:spPr/>
        <p:txBody>
          <a:bodyPr lIns="91440" tIns="45720" rIns="91440" bIns="45720"/>
          <a:lstStyle/>
          <a:p>
            <a:pPr eaLnBrk="1" hangingPunct="1"/>
            <a:r>
              <a:rPr lang="en-GB" smtClean="0"/>
              <a:t>Waste acceptance criteria</a:t>
            </a:r>
          </a:p>
        </p:txBody>
      </p:sp>
      <p:sp>
        <p:nvSpPr>
          <p:cNvPr id="123908"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400" smtClean="0"/>
              <a:t>In interaction between </a:t>
            </a:r>
            <a:r>
              <a:rPr lang="en-GB" sz="2400" b="1" smtClean="0">
                <a:solidFill>
                  <a:srgbClr val="654A15"/>
                </a:solidFill>
              </a:rPr>
              <a:t>waste package characteristics </a:t>
            </a:r>
            <a:r>
              <a:rPr lang="en-GB" sz="2400" smtClean="0"/>
              <a:t>and </a:t>
            </a:r>
            <a:r>
              <a:rPr lang="en-GB" sz="2400" b="1" smtClean="0">
                <a:solidFill>
                  <a:srgbClr val="654A15"/>
                </a:solidFill>
              </a:rPr>
              <a:t>repository design </a:t>
            </a:r>
            <a:r>
              <a:rPr lang="en-GB" sz="2400" smtClean="0"/>
              <a:t>should be considered:</a:t>
            </a:r>
          </a:p>
          <a:p>
            <a:pPr lvl="1" indent="-358775" eaLnBrk="1" hangingPunct="1">
              <a:spcBef>
                <a:spcPts val="300"/>
              </a:spcBef>
              <a:spcAft>
                <a:spcPts val="300"/>
              </a:spcAft>
            </a:pPr>
            <a:r>
              <a:rPr lang="en-GB" sz="2400" smtClean="0"/>
              <a:t>Generic requirements are defined (a) on the basis of the national radioactive waste disposal policy; (b) on general information on the types and quantities of waste expected to be generated; and (c) on the availability of potential sites.</a:t>
            </a:r>
          </a:p>
          <a:p>
            <a:pPr lvl="1" indent="-358775" eaLnBrk="1" hangingPunct="1">
              <a:spcBef>
                <a:spcPts val="300"/>
              </a:spcBef>
              <a:spcAft>
                <a:spcPts val="300"/>
              </a:spcAft>
            </a:pPr>
            <a:r>
              <a:rPr lang="en-GB" sz="2400" smtClean="0"/>
              <a:t>Site selection and site characterization follow to determine the characteristics of the disposal site.</a:t>
            </a:r>
          </a:p>
          <a:p>
            <a:pPr lvl="1" indent="-358775" eaLnBrk="1" hangingPunct="1">
              <a:spcBef>
                <a:spcPts val="300"/>
              </a:spcBef>
              <a:spcAft>
                <a:spcPts val="300"/>
              </a:spcAft>
            </a:pPr>
            <a:r>
              <a:rPr lang="en-GB" sz="2400" smtClean="0"/>
              <a:t>Specific waste acceptance requirements are established.</a:t>
            </a:r>
          </a:p>
          <a:p>
            <a:pPr eaLnBrk="1" hangingPunct="1">
              <a:spcAft>
                <a:spcPts val="600"/>
              </a:spcAft>
            </a:pPr>
            <a:endParaRPr lang="en-GB" sz="300" smtClean="0"/>
          </a:p>
          <a:p>
            <a:pPr eaLnBrk="1" hangingPunct="1">
              <a:spcAft>
                <a:spcPts val="600"/>
              </a:spcAft>
            </a:pPr>
            <a:r>
              <a:rPr lang="en-GB" sz="2400" smtClean="0"/>
              <a:t>Development of </a:t>
            </a:r>
            <a:r>
              <a:rPr lang="en-GB" sz="2400" b="1" smtClean="0">
                <a:solidFill>
                  <a:srgbClr val="654A15"/>
                </a:solidFill>
              </a:rPr>
              <a:t>waste acceptance requirements </a:t>
            </a:r>
            <a:r>
              <a:rPr lang="en-GB" sz="2400" smtClean="0"/>
              <a:t>must encompass disposal of </a:t>
            </a:r>
            <a:r>
              <a:rPr lang="en-GB" sz="2400" b="1" smtClean="0">
                <a:solidFill>
                  <a:srgbClr val="654A15"/>
                </a:solidFill>
              </a:rPr>
              <a:t>all types </a:t>
            </a:r>
            <a:r>
              <a:rPr lang="en-GB" sz="2400" smtClean="0"/>
              <a:t>of radioactive waste.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2595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86A475B7-6365-408C-A02D-7F8915385B81}" type="slidenum">
              <a:rPr lang="en-US" smtClean="0"/>
              <a:pPr fontAlgn="base">
                <a:spcBef>
                  <a:spcPct val="0"/>
                </a:spcBef>
                <a:spcAft>
                  <a:spcPct val="0"/>
                </a:spcAft>
              </a:pPr>
              <a:t>63</a:t>
            </a:fld>
            <a:endParaRPr lang="en-US" smtClean="0"/>
          </a:p>
        </p:txBody>
      </p:sp>
      <p:sp>
        <p:nvSpPr>
          <p:cNvPr id="125955" name="Title 1"/>
          <p:cNvSpPr>
            <a:spLocks noGrp="1"/>
          </p:cNvSpPr>
          <p:nvPr>
            <p:ph type="title" idx="4294967295"/>
          </p:nvPr>
        </p:nvSpPr>
        <p:spPr/>
        <p:txBody>
          <a:bodyPr lIns="91440" tIns="45720" rIns="91440" bIns="45720"/>
          <a:lstStyle/>
          <a:p>
            <a:pPr eaLnBrk="1" hangingPunct="1"/>
            <a:r>
              <a:rPr lang="en-GB" smtClean="0"/>
              <a:t>Waste acceptance criteria</a:t>
            </a:r>
          </a:p>
        </p:txBody>
      </p:sp>
      <p:sp>
        <p:nvSpPr>
          <p:cNvPr id="125956"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400" smtClean="0"/>
              <a:t>Requirements for </a:t>
            </a:r>
            <a:r>
              <a:rPr lang="en-GB" sz="2400" b="1" smtClean="0">
                <a:solidFill>
                  <a:srgbClr val="654A15"/>
                </a:solidFill>
              </a:rPr>
              <a:t>disposal</a:t>
            </a:r>
            <a:r>
              <a:rPr lang="en-GB" sz="2400" smtClean="0"/>
              <a:t> address relevant </a:t>
            </a:r>
            <a:r>
              <a:rPr lang="en-GB" sz="2400" b="1" smtClean="0">
                <a:solidFill>
                  <a:srgbClr val="654A15"/>
                </a:solidFill>
              </a:rPr>
              <a:t>waste package parameters</a:t>
            </a:r>
            <a:r>
              <a:rPr lang="en-GB" sz="2400" smtClean="0"/>
              <a:t> − imposed by the licensing and supervising authorities.</a:t>
            </a:r>
          </a:p>
          <a:p>
            <a:pPr eaLnBrk="1" hangingPunct="1">
              <a:spcAft>
                <a:spcPts val="600"/>
              </a:spcAft>
              <a:buFont typeface="Arial" charset="0"/>
              <a:buNone/>
            </a:pPr>
            <a:r>
              <a:rPr lang="en-GB" sz="300" smtClean="0"/>
              <a:t> </a:t>
            </a:r>
          </a:p>
          <a:p>
            <a:pPr eaLnBrk="1" hangingPunct="1">
              <a:spcAft>
                <a:spcPts val="600"/>
              </a:spcAft>
            </a:pPr>
            <a:r>
              <a:rPr lang="en-GB" sz="2400" smtClean="0"/>
              <a:t>Broad range of </a:t>
            </a:r>
            <a:r>
              <a:rPr lang="en-GB" sz="2400" b="1" smtClean="0">
                <a:solidFill>
                  <a:srgbClr val="654A15"/>
                </a:solidFill>
              </a:rPr>
              <a:t>different waste packages </a:t>
            </a:r>
            <a:r>
              <a:rPr lang="en-GB" sz="2400" smtClean="0"/>
              <a:t>or </a:t>
            </a:r>
            <a:r>
              <a:rPr lang="en-GB" sz="2400" b="1" smtClean="0">
                <a:solidFill>
                  <a:srgbClr val="654A15"/>
                </a:solidFill>
              </a:rPr>
              <a:t>individual </a:t>
            </a:r>
            <a:r>
              <a:rPr lang="en-GB" sz="2400" smtClean="0"/>
              <a:t>types of waste packages.</a:t>
            </a:r>
          </a:p>
          <a:p>
            <a:pPr eaLnBrk="1" hangingPunct="1">
              <a:spcAft>
                <a:spcPts val="600"/>
              </a:spcAft>
            </a:pPr>
            <a:endParaRPr lang="en-GB" sz="300" smtClean="0"/>
          </a:p>
          <a:p>
            <a:pPr eaLnBrk="1" hangingPunct="1">
              <a:spcAft>
                <a:spcPts val="600"/>
              </a:spcAft>
            </a:pPr>
            <a:r>
              <a:rPr lang="en-GB" sz="2400" smtClean="0"/>
              <a:t>Requirements permit some</a:t>
            </a:r>
            <a:r>
              <a:rPr lang="en-GB" sz="2400" b="1" smtClean="0">
                <a:solidFill>
                  <a:srgbClr val="654A15"/>
                </a:solidFill>
              </a:rPr>
              <a:t> freedom of judgement and approaches</a:t>
            </a:r>
            <a:r>
              <a:rPr lang="en-GB" sz="2400" smtClean="0"/>
              <a:t>: </a:t>
            </a:r>
          </a:p>
          <a:p>
            <a:pPr lvl="1" indent="-358775" eaLnBrk="1" hangingPunct="1">
              <a:spcBef>
                <a:spcPts val="300"/>
              </a:spcBef>
              <a:spcAft>
                <a:spcPts val="300"/>
              </a:spcAft>
            </a:pPr>
            <a:r>
              <a:rPr lang="en-GB" sz="2400" smtClean="0"/>
              <a:t>determined by a site </a:t>
            </a:r>
            <a:r>
              <a:rPr lang="en-GB" sz="2400" b="1" smtClean="0">
                <a:solidFill>
                  <a:srgbClr val="654A15"/>
                </a:solidFill>
              </a:rPr>
              <a:t>specific</a:t>
            </a:r>
            <a:r>
              <a:rPr lang="en-GB" sz="2400" smtClean="0"/>
              <a:t> </a:t>
            </a:r>
            <a:r>
              <a:rPr lang="en-GB" sz="2400" b="1" smtClean="0">
                <a:solidFill>
                  <a:srgbClr val="654A15"/>
                </a:solidFill>
              </a:rPr>
              <a:t>safety</a:t>
            </a:r>
            <a:r>
              <a:rPr lang="en-GB" sz="2400" smtClean="0"/>
              <a:t> </a:t>
            </a:r>
            <a:r>
              <a:rPr lang="en-GB" sz="2400" b="1" smtClean="0">
                <a:solidFill>
                  <a:srgbClr val="654A15"/>
                </a:solidFill>
              </a:rPr>
              <a:t>assessment</a:t>
            </a:r>
            <a:r>
              <a:rPr lang="en-GB" sz="2400" smtClean="0"/>
              <a:t>, </a:t>
            </a:r>
          </a:p>
          <a:p>
            <a:pPr lvl="1" indent="-358775" eaLnBrk="1" hangingPunct="1">
              <a:spcBef>
                <a:spcPts val="300"/>
              </a:spcBef>
              <a:spcAft>
                <a:spcPts val="300"/>
              </a:spcAft>
            </a:pPr>
            <a:r>
              <a:rPr lang="en-GB" sz="2400" smtClean="0"/>
              <a:t>safety of the repository in its operational and post-closure phases must be evaluated quantitatively, </a:t>
            </a:r>
          </a:p>
          <a:p>
            <a:pPr lvl="1" indent="-358775" eaLnBrk="1" hangingPunct="1">
              <a:spcBef>
                <a:spcPts val="300"/>
              </a:spcBef>
              <a:spcAft>
                <a:spcPts val="300"/>
              </a:spcAft>
            </a:pPr>
            <a:r>
              <a:rPr lang="en-GB" sz="2400" smtClean="0"/>
              <a:t>including the </a:t>
            </a:r>
            <a:r>
              <a:rPr lang="en-GB" sz="2400" b="1" smtClean="0">
                <a:solidFill>
                  <a:srgbClr val="654A15"/>
                </a:solidFill>
              </a:rPr>
              <a:t>derivation</a:t>
            </a:r>
            <a:r>
              <a:rPr lang="en-GB" sz="2400" smtClean="0"/>
              <a:t> </a:t>
            </a:r>
            <a:r>
              <a:rPr lang="en-GB" sz="2400" b="1" smtClean="0">
                <a:solidFill>
                  <a:srgbClr val="654A15"/>
                </a:solidFill>
              </a:rPr>
              <a:t>of</a:t>
            </a:r>
            <a:r>
              <a:rPr lang="en-GB" sz="2400" smtClean="0"/>
              <a:t> </a:t>
            </a:r>
            <a:r>
              <a:rPr lang="en-GB" sz="2400" b="1" smtClean="0">
                <a:solidFill>
                  <a:srgbClr val="654A15"/>
                </a:solidFill>
              </a:rPr>
              <a:t>requirements</a:t>
            </a:r>
            <a:r>
              <a:rPr lang="en-GB" sz="2400" smtClean="0"/>
              <a:t> on the design of the disposal facility, as well as on the waste packages.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2800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4FDE339E-15FB-40F2-9CA8-8B3FD564A2FD}" type="slidenum">
              <a:rPr lang="en-US" smtClean="0"/>
              <a:pPr fontAlgn="base">
                <a:spcBef>
                  <a:spcPct val="0"/>
                </a:spcBef>
                <a:spcAft>
                  <a:spcPct val="0"/>
                </a:spcAft>
              </a:pPr>
              <a:t>64</a:t>
            </a:fld>
            <a:endParaRPr lang="en-US" smtClean="0"/>
          </a:p>
        </p:txBody>
      </p:sp>
      <p:sp>
        <p:nvSpPr>
          <p:cNvPr id="128003" name="Title 1"/>
          <p:cNvSpPr>
            <a:spLocks noGrp="1"/>
          </p:cNvSpPr>
          <p:nvPr>
            <p:ph type="title" idx="4294967295"/>
          </p:nvPr>
        </p:nvSpPr>
        <p:spPr/>
        <p:txBody>
          <a:bodyPr lIns="91440" tIns="45720" rIns="91440" bIns="45720"/>
          <a:lstStyle/>
          <a:p>
            <a:pPr eaLnBrk="1" hangingPunct="1"/>
            <a:r>
              <a:rPr lang="en-GB" smtClean="0"/>
              <a:t>Waste acceptance criteria</a:t>
            </a:r>
          </a:p>
        </p:txBody>
      </p:sp>
      <p:sp>
        <p:nvSpPr>
          <p:cNvPr id="128004"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400" smtClean="0"/>
              <a:t>The </a:t>
            </a:r>
            <a:r>
              <a:rPr lang="en-GB" sz="2400" b="1" smtClean="0">
                <a:solidFill>
                  <a:srgbClr val="654A15"/>
                </a:solidFill>
              </a:rPr>
              <a:t>protection objective </a:t>
            </a:r>
            <a:r>
              <a:rPr lang="en-GB" sz="2400" smtClean="0"/>
              <a:t>of disposal: </a:t>
            </a:r>
          </a:p>
          <a:p>
            <a:pPr lvl="1" indent="-358775" eaLnBrk="1" hangingPunct="1">
              <a:spcBef>
                <a:spcPts val="300"/>
              </a:spcBef>
              <a:spcAft>
                <a:spcPts val="300"/>
              </a:spcAft>
            </a:pPr>
            <a:r>
              <a:rPr lang="en-GB" sz="2000" smtClean="0"/>
              <a:t>achieved within an </a:t>
            </a:r>
            <a:r>
              <a:rPr lang="en-GB" sz="2000" b="1" smtClean="0">
                <a:solidFill>
                  <a:srgbClr val="654A15"/>
                </a:solidFill>
              </a:rPr>
              <a:t>iterative</a:t>
            </a:r>
            <a:r>
              <a:rPr lang="en-GB" sz="2000" smtClean="0"/>
              <a:t> </a:t>
            </a:r>
            <a:r>
              <a:rPr lang="en-GB" sz="2000" b="1" smtClean="0">
                <a:solidFill>
                  <a:srgbClr val="654A15"/>
                </a:solidFill>
              </a:rPr>
              <a:t>process</a:t>
            </a:r>
            <a:r>
              <a:rPr lang="en-GB" sz="2000" smtClean="0"/>
              <a:t>,</a:t>
            </a:r>
          </a:p>
          <a:p>
            <a:pPr lvl="1" indent="-358775" eaLnBrk="1" hangingPunct="1">
              <a:spcBef>
                <a:spcPts val="300"/>
              </a:spcBef>
              <a:spcAft>
                <a:spcPts val="300"/>
              </a:spcAft>
            </a:pPr>
            <a:r>
              <a:rPr lang="en-GB" sz="2000" smtClean="0"/>
              <a:t>considering detailed information through its various </a:t>
            </a:r>
            <a:r>
              <a:rPr lang="en-GB" sz="2000" b="1" smtClean="0">
                <a:solidFill>
                  <a:srgbClr val="654A15"/>
                </a:solidFill>
              </a:rPr>
              <a:t>phases</a:t>
            </a:r>
            <a:r>
              <a:rPr lang="en-GB" sz="2000" smtClean="0"/>
              <a:t> </a:t>
            </a:r>
            <a:r>
              <a:rPr lang="en-GB" sz="2000" b="1" smtClean="0">
                <a:solidFill>
                  <a:srgbClr val="654A15"/>
                </a:solidFill>
              </a:rPr>
              <a:t>of</a:t>
            </a:r>
            <a:r>
              <a:rPr lang="en-GB" sz="2000" smtClean="0"/>
              <a:t> </a:t>
            </a:r>
            <a:r>
              <a:rPr lang="en-GB" sz="2000" b="1" smtClean="0">
                <a:solidFill>
                  <a:srgbClr val="654A15"/>
                </a:solidFill>
              </a:rPr>
              <a:t>investigation</a:t>
            </a:r>
            <a:r>
              <a:rPr lang="en-GB" sz="2000" smtClean="0"/>
              <a:t>, </a:t>
            </a:r>
            <a:r>
              <a:rPr lang="en-GB" sz="2000" b="1" smtClean="0">
                <a:solidFill>
                  <a:srgbClr val="654A15"/>
                </a:solidFill>
              </a:rPr>
              <a:t>conceptual</a:t>
            </a:r>
            <a:r>
              <a:rPr lang="en-GB" sz="2000" smtClean="0"/>
              <a:t> </a:t>
            </a:r>
            <a:r>
              <a:rPr lang="en-GB" sz="2000" b="1" smtClean="0">
                <a:solidFill>
                  <a:srgbClr val="654A15"/>
                </a:solidFill>
              </a:rPr>
              <a:t>planning</a:t>
            </a:r>
            <a:r>
              <a:rPr lang="en-GB" sz="2000" smtClean="0"/>
              <a:t>, </a:t>
            </a:r>
            <a:r>
              <a:rPr lang="en-GB" sz="2000" b="1" smtClean="0">
                <a:solidFill>
                  <a:srgbClr val="654A15"/>
                </a:solidFill>
              </a:rPr>
              <a:t>detailed</a:t>
            </a:r>
            <a:r>
              <a:rPr lang="en-GB" sz="2000" smtClean="0"/>
              <a:t> </a:t>
            </a:r>
            <a:r>
              <a:rPr lang="en-GB" sz="2000" b="1" smtClean="0">
                <a:solidFill>
                  <a:srgbClr val="654A15"/>
                </a:solidFill>
              </a:rPr>
              <a:t>design</a:t>
            </a:r>
            <a:r>
              <a:rPr lang="en-GB" sz="2000" smtClean="0"/>
              <a:t>, and performance assessment, consequently assuming more stable forms. </a:t>
            </a:r>
          </a:p>
          <a:p>
            <a:pPr eaLnBrk="1" hangingPunct="1">
              <a:spcAft>
                <a:spcPts val="600"/>
              </a:spcAft>
            </a:pPr>
            <a:endParaRPr lang="en-GB" sz="300" b="1" smtClean="0">
              <a:solidFill>
                <a:srgbClr val="654A15"/>
              </a:solidFill>
            </a:endParaRPr>
          </a:p>
          <a:p>
            <a:pPr eaLnBrk="1" hangingPunct="1">
              <a:spcAft>
                <a:spcPts val="600"/>
              </a:spcAft>
            </a:pPr>
            <a:r>
              <a:rPr lang="en-GB" sz="2400" b="1" smtClean="0">
                <a:solidFill>
                  <a:srgbClr val="654A15"/>
                </a:solidFill>
              </a:rPr>
              <a:t>Waste acceptance requirements </a:t>
            </a:r>
            <a:r>
              <a:rPr lang="en-GB" sz="2400" smtClean="0"/>
              <a:t>are derived from the </a:t>
            </a:r>
            <a:r>
              <a:rPr lang="en-GB" sz="2400" b="1" smtClean="0">
                <a:solidFill>
                  <a:srgbClr val="654A15"/>
                </a:solidFill>
              </a:rPr>
              <a:t>safety case</a:t>
            </a:r>
            <a:r>
              <a:rPr lang="en-GB" sz="2400" smtClean="0"/>
              <a:t>.</a:t>
            </a:r>
          </a:p>
          <a:p>
            <a:pPr eaLnBrk="1" hangingPunct="1">
              <a:spcAft>
                <a:spcPts val="600"/>
              </a:spcAft>
            </a:pPr>
            <a:endParaRPr lang="en-GB" sz="300" smtClean="0"/>
          </a:p>
          <a:p>
            <a:pPr eaLnBrk="1" hangingPunct="1">
              <a:spcAft>
                <a:spcPts val="600"/>
              </a:spcAft>
            </a:pPr>
            <a:r>
              <a:rPr lang="en-GB" sz="2400" smtClean="0"/>
              <a:t>Waste acceptance requirements:</a:t>
            </a:r>
          </a:p>
          <a:p>
            <a:pPr lvl="1" indent="-358775" eaLnBrk="1" hangingPunct="1">
              <a:spcBef>
                <a:spcPts val="300"/>
              </a:spcBef>
              <a:spcAft>
                <a:spcPts val="300"/>
              </a:spcAft>
            </a:pPr>
            <a:r>
              <a:rPr lang="en-GB" sz="2000" smtClean="0"/>
              <a:t>the </a:t>
            </a:r>
            <a:r>
              <a:rPr lang="en-GB" sz="2000" b="1" smtClean="0">
                <a:solidFill>
                  <a:srgbClr val="654A15"/>
                </a:solidFill>
              </a:rPr>
              <a:t>general requirements </a:t>
            </a:r>
            <a:r>
              <a:rPr lang="en-GB" sz="2000" smtClean="0"/>
              <a:t>of the waste packages,</a:t>
            </a:r>
          </a:p>
          <a:p>
            <a:pPr lvl="1" indent="-358775" eaLnBrk="1" hangingPunct="1">
              <a:spcBef>
                <a:spcPts val="300"/>
              </a:spcBef>
              <a:spcAft>
                <a:spcPts val="300"/>
              </a:spcAft>
            </a:pPr>
            <a:r>
              <a:rPr lang="en-GB" sz="2000" b="1" smtClean="0">
                <a:solidFill>
                  <a:srgbClr val="654A15"/>
                </a:solidFill>
              </a:rPr>
              <a:t>specific requirements </a:t>
            </a:r>
            <a:r>
              <a:rPr lang="en-GB" sz="2000" smtClean="0"/>
              <a:t>on the waste forms, the waste containers, on individual radionuclides and activity, on documentation and record keeping, and finally on the delivery of waste packages. </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3005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196BBA7E-DADE-4FAA-9C7E-EE2A21650AC7}" type="slidenum">
              <a:rPr lang="en-US" smtClean="0"/>
              <a:pPr fontAlgn="base">
                <a:spcBef>
                  <a:spcPct val="0"/>
                </a:spcBef>
                <a:spcAft>
                  <a:spcPct val="0"/>
                </a:spcAft>
              </a:pPr>
              <a:t>65</a:t>
            </a:fld>
            <a:endParaRPr lang="en-US" smtClean="0"/>
          </a:p>
        </p:txBody>
      </p:sp>
      <p:sp>
        <p:nvSpPr>
          <p:cNvPr id="130051" name="Title 1"/>
          <p:cNvSpPr>
            <a:spLocks noGrp="1"/>
          </p:cNvSpPr>
          <p:nvPr>
            <p:ph type="title" idx="4294967295"/>
          </p:nvPr>
        </p:nvSpPr>
        <p:spPr/>
        <p:txBody>
          <a:bodyPr lIns="91440" tIns="45720" rIns="91440" bIns="45720"/>
          <a:lstStyle/>
          <a:p>
            <a:pPr eaLnBrk="1" hangingPunct="1"/>
            <a:r>
              <a:rPr lang="en-GB" smtClean="0"/>
              <a:t>Waste acceptance criteria</a:t>
            </a:r>
          </a:p>
        </p:txBody>
      </p:sp>
      <p:sp>
        <p:nvSpPr>
          <p:cNvPr id="130052"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800" b="1" smtClean="0">
                <a:solidFill>
                  <a:srgbClr val="654A15"/>
                </a:solidFill>
              </a:rPr>
              <a:t>Basic requirements </a:t>
            </a:r>
            <a:r>
              <a:rPr lang="en-GB" sz="2800" smtClean="0"/>
              <a:t>on radioactive waste to be disposed: </a:t>
            </a:r>
          </a:p>
          <a:p>
            <a:pPr lvl="1" indent="-358775" eaLnBrk="1" hangingPunct="1">
              <a:spcBef>
                <a:spcPts val="300"/>
              </a:spcBef>
              <a:spcAft>
                <a:spcPts val="300"/>
              </a:spcAft>
            </a:pPr>
            <a:r>
              <a:rPr lang="en-GB" sz="2400" smtClean="0"/>
              <a:t>Prohibition of mixing non-radioactive waste with radioactive waste; </a:t>
            </a:r>
          </a:p>
          <a:p>
            <a:pPr lvl="1" indent="-358775" eaLnBrk="1" hangingPunct="1">
              <a:spcBef>
                <a:spcPts val="300"/>
              </a:spcBef>
              <a:spcAft>
                <a:spcPts val="300"/>
              </a:spcAft>
            </a:pPr>
            <a:r>
              <a:rPr lang="en-GB" sz="2400" smtClean="0"/>
              <a:t>Compliance with the requirements of the site specific safety assessment.</a:t>
            </a:r>
          </a:p>
          <a:p>
            <a:pPr eaLnBrk="1" hangingPunct="1">
              <a:spcBef>
                <a:spcPts val="300"/>
              </a:spcBef>
              <a:spcAft>
                <a:spcPts val="300"/>
              </a:spcAft>
            </a:pPr>
            <a:r>
              <a:rPr lang="en-GB" sz="2800" b="1" smtClean="0">
                <a:solidFill>
                  <a:srgbClr val="654A15"/>
                </a:solidFill>
              </a:rPr>
              <a:t>General requirements </a:t>
            </a:r>
            <a:r>
              <a:rPr lang="en-GB" sz="2800" smtClean="0"/>
              <a:t>on waste packages: </a:t>
            </a:r>
          </a:p>
          <a:p>
            <a:pPr lvl="1" indent="-358775" eaLnBrk="1" hangingPunct="1">
              <a:spcBef>
                <a:spcPts val="300"/>
              </a:spcBef>
              <a:spcAft>
                <a:spcPts val="300"/>
              </a:spcAft>
            </a:pPr>
            <a:r>
              <a:rPr lang="en-GB" sz="2400" smtClean="0"/>
              <a:t>Surface dose rate;</a:t>
            </a:r>
          </a:p>
          <a:p>
            <a:pPr lvl="1" indent="-358775" eaLnBrk="1" hangingPunct="1">
              <a:spcBef>
                <a:spcPts val="300"/>
              </a:spcBef>
              <a:spcAft>
                <a:spcPts val="300"/>
              </a:spcAft>
            </a:pPr>
            <a:r>
              <a:rPr lang="en-GB" sz="2400" smtClean="0"/>
              <a:t>Surface contamination; </a:t>
            </a:r>
          </a:p>
          <a:p>
            <a:pPr lvl="1" indent="-358775" eaLnBrk="1" hangingPunct="1">
              <a:spcBef>
                <a:spcPts val="300"/>
              </a:spcBef>
              <a:spcAft>
                <a:spcPts val="300"/>
              </a:spcAft>
            </a:pPr>
            <a:r>
              <a:rPr lang="en-GB" sz="2400" smtClean="0"/>
              <a:t>Hazardous substances content limitation; </a:t>
            </a:r>
          </a:p>
          <a:p>
            <a:pPr lvl="1" indent="-358775" eaLnBrk="1" hangingPunct="1">
              <a:spcBef>
                <a:spcPts val="300"/>
              </a:spcBef>
              <a:spcAft>
                <a:spcPts val="300"/>
              </a:spcAft>
            </a:pPr>
            <a:r>
              <a:rPr lang="en-GB" sz="2400" smtClean="0"/>
              <a:t>Absence of overpressure;</a:t>
            </a:r>
          </a:p>
          <a:p>
            <a:pPr lvl="1" indent="-358775" eaLnBrk="1" hangingPunct="1">
              <a:spcBef>
                <a:spcPts val="300"/>
              </a:spcBef>
              <a:spcAft>
                <a:spcPts val="300"/>
              </a:spcAft>
            </a:pPr>
            <a:r>
              <a:rPr lang="en-GB" sz="2400" smtClean="0"/>
              <a:t>Waste package mass.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3209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AEF1EEC-C69B-404F-8642-CC85D16E1CAC}" type="slidenum">
              <a:rPr lang="en-US" smtClean="0"/>
              <a:pPr fontAlgn="base">
                <a:spcBef>
                  <a:spcPct val="0"/>
                </a:spcBef>
                <a:spcAft>
                  <a:spcPct val="0"/>
                </a:spcAft>
              </a:pPr>
              <a:t>66</a:t>
            </a:fld>
            <a:endParaRPr lang="en-US" smtClean="0"/>
          </a:p>
        </p:txBody>
      </p:sp>
      <p:sp>
        <p:nvSpPr>
          <p:cNvPr id="132099" name="Title 1"/>
          <p:cNvSpPr>
            <a:spLocks noGrp="1"/>
          </p:cNvSpPr>
          <p:nvPr>
            <p:ph type="title" idx="4294967295"/>
          </p:nvPr>
        </p:nvSpPr>
        <p:spPr/>
        <p:txBody>
          <a:bodyPr lIns="91440" tIns="45720" rIns="91440" bIns="45720"/>
          <a:lstStyle/>
          <a:p>
            <a:pPr eaLnBrk="1" hangingPunct="1"/>
            <a:r>
              <a:rPr lang="en-GB" smtClean="0"/>
              <a:t>Waste acceptance criteria</a:t>
            </a:r>
          </a:p>
        </p:txBody>
      </p:sp>
      <p:sp>
        <p:nvSpPr>
          <p:cNvPr id="132100" name="Content Placeholder 2"/>
          <p:cNvSpPr>
            <a:spLocks noGrp="1"/>
          </p:cNvSpPr>
          <p:nvPr>
            <p:ph idx="4294967295"/>
          </p:nvPr>
        </p:nvSpPr>
        <p:spPr>
          <a:xfrm>
            <a:off x="541338" y="1404938"/>
            <a:ext cx="9158287" cy="4681537"/>
          </a:xfrm>
        </p:spPr>
        <p:txBody>
          <a:bodyPr/>
          <a:lstStyle/>
          <a:p>
            <a:pPr eaLnBrk="1" hangingPunct="1">
              <a:spcAft>
                <a:spcPts val="600"/>
              </a:spcAft>
            </a:pPr>
            <a:r>
              <a:rPr lang="en-GB" sz="2200" smtClean="0"/>
              <a:t>Requirements on </a:t>
            </a:r>
            <a:r>
              <a:rPr lang="en-GB" sz="2200" b="1" smtClean="0">
                <a:solidFill>
                  <a:srgbClr val="654A15"/>
                </a:solidFill>
              </a:rPr>
              <a:t>waste forms</a:t>
            </a:r>
            <a:r>
              <a:rPr lang="en-GB" sz="2200" smtClean="0"/>
              <a:t>: </a:t>
            </a:r>
          </a:p>
          <a:p>
            <a:pPr lvl="1" indent="-358775" eaLnBrk="1" hangingPunct="1">
              <a:spcBef>
                <a:spcPts val="300"/>
              </a:spcBef>
              <a:spcAft>
                <a:spcPts val="300"/>
              </a:spcAft>
            </a:pPr>
            <a:r>
              <a:rPr lang="en-GB" sz="2200" smtClean="0"/>
              <a:t>Basic requirements (e.g. only solid or solidified waste, no free liquid);</a:t>
            </a:r>
          </a:p>
          <a:p>
            <a:pPr lvl="1" indent="-358775" eaLnBrk="1" hangingPunct="1">
              <a:spcBef>
                <a:spcPts val="300"/>
              </a:spcBef>
              <a:spcAft>
                <a:spcPts val="300"/>
              </a:spcAft>
            </a:pPr>
            <a:r>
              <a:rPr lang="en-GB" sz="2200" smtClean="0"/>
              <a:t>Specific requirements (e.g. stabilization (dispersion inhibition), heterogeneity, chemical restrictions);</a:t>
            </a:r>
          </a:p>
          <a:p>
            <a:pPr lvl="1" indent="-358775" eaLnBrk="1" hangingPunct="1">
              <a:spcBef>
                <a:spcPts val="300"/>
              </a:spcBef>
              <a:spcAft>
                <a:spcPts val="300"/>
              </a:spcAft>
            </a:pPr>
            <a:r>
              <a:rPr lang="en-GB" sz="2200" smtClean="0"/>
              <a:t>With immobilization binder (e.g. bitumen, polymer or cement); </a:t>
            </a:r>
          </a:p>
          <a:p>
            <a:pPr lvl="1" indent="-358775" eaLnBrk="1" hangingPunct="1">
              <a:spcBef>
                <a:spcPts val="300"/>
              </a:spcBef>
              <a:spcAft>
                <a:spcPts val="300"/>
              </a:spcAft>
            </a:pPr>
            <a:r>
              <a:rPr lang="en-GB" sz="2200" smtClean="0"/>
              <a:t>Without immobilization binder (e.g. radioactivity and radionuclide restrictions).</a:t>
            </a:r>
          </a:p>
          <a:p>
            <a:pPr eaLnBrk="1" hangingPunct="1">
              <a:spcAft>
                <a:spcPts val="600"/>
              </a:spcAft>
            </a:pPr>
            <a:r>
              <a:rPr lang="en-GB" sz="2200" smtClean="0"/>
              <a:t>Requirements on </a:t>
            </a:r>
            <a:r>
              <a:rPr lang="en-GB" sz="2200" b="1" smtClean="0">
                <a:solidFill>
                  <a:srgbClr val="654A15"/>
                </a:solidFill>
              </a:rPr>
              <a:t>waste containers</a:t>
            </a:r>
            <a:r>
              <a:rPr lang="en-GB" sz="2200" smtClean="0"/>
              <a:t>: </a:t>
            </a:r>
          </a:p>
          <a:p>
            <a:pPr lvl="1" indent="-358775" eaLnBrk="1" hangingPunct="1">
              <a:spcBef>
                <a:spcPts val="300"/>
              </a:spcBef>
              <a:spcAft>
                <a:spcPts val="300"/>
              </a:spcAft>
            </a:pPr>
            <a:r>
              <a:rPr lang="en-GB" sz="2200" smtClean="0"/>
              <a:t>Basic requirements (e.g. geometric shape and dimensions, stackability); </a:t>
            </a:r>
          </a:p>
          <a:p>
            <a:pPr lvl="1" indent="-358775" eaLnBrk="1" hangingPunct="1">
              <a:spcBef>
                <a:spcPts val="300"/>
              </a:spcBef>
              <a:spcAft>
                <a:spcPts val="300"/>
              </a:spcAft>
            </a:pPr>
            <a:r>
              <a:rPr lang="en-GB" sz="2200" smtClean="0"/>
              <a:t>Specific requirements (e.g. mechanical stability, thermal resistance, leak tightness, shielding function);</a:t>
            </a:r>
          </a:p>
          <a:p>
            <a:pPr lvl="1" indent="-358775" eaLnBrk="1" hangingPunct="1">
              <a:spcBef>
                <a:spcPts val="300"/>
              </a:spcBef>
              <a:spcAft>
                <a:spcPts val="300"/>
              </a:spcAft>
            </a:pPr>
            <a:r>
              <a:rPr lang="en-GB" sz="2200" smtClean="0"/>
              <a:t>Inner containers (e.g. surface coating, seals, vents, void space restrictions).</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3414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A6CA84B-15C3-4A7E-B9D8-B86E4DE9F9F5}" type="slidenum">
              <a:rPr lang="en-US" smtClean="0"/>
              <a:pPr fontAlgn="base">
                <a:spcBef>
                  <a:spcPct val="0"/>
                </a:spcBef>
                <a:spcAft>
                  <a:spcPct val="0"/>
                </a:spcAft>
              </a:pPr>
              <a:t>67</a:t>
            </a:fld>
            <a:endParaRPr lang="en-US" smtClean="0"/>
          </a:p>
        </p:txBody>
      </p:sp>
      <p:sp>
        <p:nvSpPr>
          <p:cNvPr id="134147" name="Title 1"/>
          <p:cNvSpPr>
            <a:spLocks noGrp="1"/>
          </p:cNvSpPr>
          <p:nvPr>
            <p:ph type="title" idx="4294967295"/>
          </p:nvPr>
        </p:nvSpPr>
        <p:spPr/>
        <p:txBody>
          <a:bodyPr lIns="91440" tIns="45720" rIns="91440" bIns="45720"/>
          <a:lstStyle/>
          <a:p>
            <a:pPr eaLnBrk="1" hangingPunct="1"/>
            <a:r>
              <a:rPr lang="en-GB" smtClean="0"/>
              <a:t>Waste acceptance criteria</a:t>
            </a:r>
          </a:p>
        </p:txBody>
      </p:sp>
      <p:sp>
        <p:nvSpPr>
          <p:cNvPr id="134148" name="Content Placeholder 2"/>
          <p:cNvSpPr>
            <a:spLocks noGrp="1"/>
          </p:cNvSpPr>
          <p:nvPr>
            <p:ph idx="4294967295"/>
          </p:nvPr>
        </p:nvSpPr>
        <p:spPr>
          <a:xfrm>
            <a:off x="541338" y="1404938"/>
            <a:ext cx="9158287" cy="4681537"/>
          </a:xfrm>
        </p:spPr>
        <p:txBody>
          <a:bodyPr/>
          <a:lstStyle/>
          <a:p>
            <a:pPr eaLnBrk="1" hangingPunct="1">
              <a:spcAft>
                <a:spcPts val="600"/>
              </a:spcAft>
            </a:pPr>
            <a:r>
              <a:rPr lang="en-GB" sz="2400" b="1" smtClean="0">
                <a:solidFill>
                  <a:srgbClr val="654A15"/>
                </a:solidFill>
              </a:rPr>
              <a:t>Limitations </a:t>
            </a:r>
            <a:r>
              <a:rPr lang="en-GB" sz="2400" smtClean="0"/>
              <a:t>of activity: </a:t>
            </a:r>
          </a:p>
          <a:p>
            <a:pPr lvl="1" indent="-358775" eaLnBrk="1" hangingPunct="1">
              <a:spcBef>
                <a:spcPts val="300"/>
              </a:spcBef>
              <a:spcAft>
                <a:spcPts val="300"/>
              </a:spcAft>
            </a:pPr>
            <a:r>
              <a:rPr lang="en-GB" sz="2400" smtClean="0"/>
              <a:t>Permissible activities for individual radionuclides; </a:t>
            </a:r>
          </a:p>
          <a:p>
            <a:pPr lvl="1" indent="-358775" eaLnBrk="1" hangingPunct="1">
              <a:spcBef>
                <a:spcPts val="300"/>
              </a:spcBef>
              <a:spcAft>
                <a:spcPts val="300"/>
              </a:spcAft>
            </a:pPr>
            <a:r>
              <a:rPr lang="en-GB" sz="2400" smtClean="0"/>
              <a:t>Permissible total activity per waste package;</a:t>
            </a:r>
          </a:p>
          <a:p>
            <a:pPr lvl="1" indent="-358775" eaLnBrk="1" hangingPunct="1">
              <a:spcBef>
                <a:spcPts val="300"/>
              </a:spcBef>
              <a:spcAft>
                <a:spcPts val="300"/>
              </a:spcAft>
            </a:pPr>
            <a:r>
              <a:rPr lang="en-GB" sz="2400" smtClean="0"/>
              <a:t>Permissible total alpha and beta/gamma emitter activity; </a:t>
            </a:r>
          </a:p>
          <a:p>
            <a:pPr lvl="1" indent="-358775" eaLnBrk="1" hangingPunct="1">
              <a:spcBef>
                <a:spcPts val="300"/>
              </a:spcBef>
              <a:spcAft>
                <a:spcPts val="300"/>
              </a:spcAft>
            </a:pPr>
            <a:r>
              <a:rPr lang="en-GB" sz="2400" smtClean="0"/>
              <a:t>Declaration of radionuclide-specific activities/total activities per waste package.</a:t>
            </a:r>
          </a:p>
          <a:p>
            <a:pPr lvl="1" indent="-358775" eaLnBrk="1" hangingPunct="1">
              <a:spcBef>
                <a:spcPts val="300"/>
              </a:spcBef>
              <a:spcAft>
                <a:spcPts val="300"/>
              </a:spcAft>
            </a:pPr>
            <a:endParaRPr lang="en-GB" sz="300" smtClean="0"/>
          </a:p>
          <a:p>
            <a:pPr eaLnBrk="1" hangingPunct="1">
              <a:spcAft>
                <a:spcPts val="600"/>
              </a:spcAft>
            </a:pPr>
            <a:r>
              <a:rPr lang="en-GB" sz="2400" smtClean="0"/>
              <a:t>Delivery of </a:t>
            </a:r>
            <a:r>
              <a:rPr lang="en-GB" sz="2400" b="1" smtClean="0">
                <a:solidFill>
                  <a:srgbClr val="654A15"/>
                </a:solidFill>
              </a:rPr>
              <a:t>waste packages</a:t>
            </a:r>
            <a:r>
              <a:rPr lang="en-GB" sz="2400" smtClean="0"/>
              <a:t>: </a:t>
            </a:r>
          </a:p>
          <a:p>
            <a:pPr lvl="1" indent="-358775" eaLnBrk="1" hangingPunct="1">
              <a:spcBef>
                <a:spcPts val="300"/>
              </a:spcBef>
              <a:spcAft>
                <a:spcPts val="300"/>
              </a:spcAft>
            </a:pPr>
            <a:r>
              <a:rPr lang="en-GB" sz="2400" smtClean="0"/>
              <a:t>Compliance with transport regulations; </a:t>
            </a:r>
          </a:p>
          <a:p>
            <a:pPr lvl="1" indent="-358775" eaLnBrk="1" hangingPunct="1">
              <a:spcBef>
                <a:spcPts val="300"/>
              </a:spcBef>
              <a:spcAft>
                <a:spcPts val="300"/>
              </a:spcAft>
            </a:pPr>
            <a:r>
              <a:rPr lang="en-GB" sz="2400" smtClean="0"/>
              <a:t>Permits/documentation including record keeping; </a:t>
            </a:r>
          </a:p>
          <a:p>
            <a:pPr lvl="1" indent="-358775" eaLnBrk="1" hangingPunct="1">
              <a:spcBef>
                <a:spcPts val="300"/>
              </a:spcBef>
              <a:spcAft>
                <a:spcPts val="300"/>
              </a:spcAft>
            </a:pPr>
            <a:r>
              <a:rPr lang="en-GB" sz="2400" smtClean="0"/>
              <a:t>Marking of waste packages;</a:t>
            </a:r>
          </a:p>
          <a:p>
            <a:pPr lvl="1" indent="-358775" eaLnBrk="1" hangingPunct="1">
              <a:spcBef>
                <a:spcPts val="300"/>
              </a:spcBef>
              <a:spcAft>
                <a:spcPts val="300"/>
              </a:spcAft>
            </a:pPr>
            <a:r>
              <a:rPr lang="en-GB" sz="2400" smtClean="0"/>
              <a:t>Requirements on transport containers. </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3619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7F40DAC-1454-4117-A456-E5AE23CF5565}" type="slidenum">
              <a:rPr lang="en-US" smtClean="0"/>
              <a:pPr fontAlgn="base">
                <a:spcBef>
                  <a:spcPct val="0"/>
                </a:spcBef>
                <a:spcAft>
                  <a:spcPct val="0"/>
                </a:spcAft>
              </a:pPr>
              <a:t>68</a:t>
            </a:fld>
            <a:endParaRPr lang="en-US" smtClean="0"/>
          </a:p>
        </p:txBody>
      </p:sp>
      <p:sp>
        <p:nvSpPr>
          <p:cNvPr id="136195" name="Title 1"/>
          <p:cNvSpPr>
            <a:spLocks noGrp="1"/>
          </p:cNvSpPr>
          <p:nvPr>
            <p:ph type="title" idx="4294967295"/>
          </p:nvPr>
        </p:nvSpPr>
        <p:spPr/>
        <p:txBody>
          <a:bodyPr lIns="91440" tIns="45720" rIns="91440" bIns="45720"/>
          <a:lstStyle/>
          <a:p>
            <a:pPr eaLnBrk="1" hangingPunct="1"/>
            <a:r>
              <a:rPr lang="en-GB" smtClean="0"/>
              <a:t>Waste package specification</a:t>
            </a:r>
          </a:p>
        </p:txBody>
      </p:sp>
      <p:sp>
        <p:nvSpPr>
          <p:cNvPr id="136196"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800" smtClean="0"/>
              <a:t>Description of waste packages prepared for disposal.</a:t>
            </a:r>
          </a:p>
          <a:p>
            <a:pPr eaLnBrk="1" hangingPunct="1">
              <a:spcAft>
                <a:spcPts val="600"/>
              </a:spcAft>
            </a:pPr>
            <a:r>
              <a:rPr lang="en-GB" sz="2800" b="1" smtClean="0">
                <a:solidFill>
                  <a:srgbClr val="654A15"/>
                </a:solidFill>
              </a:rPr>
              <a:t>Separate</a:t>
            </a:r>
            <a:r>
              <a:rPr lang="en-GB" sz="2800" smtClean="0"/>
              <a:t> package specifications for each </a:t>
            </a:r>
            <a:r>
              <a:rPr lang="en-GB" sz="2800" b="1" smtClean="0">
                <a:solidFill>
                  <a:srgbClr val="654A15"/>
                </a:solidFill>
              </a:rPr>
              <a:t>type of waste package, </a:t>
            </a:r>
            <a:r>
              <a:rPr lang="en-GB" sz="2800" smtClean="0"/>
              <a:t>describe the nature, content and performance. </a:t>
            </a:r>
            <a:endParaRPr lang="en-GB" sz="2800" b="1" smtClean="0">
              <a:solidFill>
                <a:srgbClr val="654A15"/>
              </a:solidFill>
            </a:endParaRPr>
          </a:p>
          <a:p>
            <a:pPr eaLnBrk="1" hangingPunct="1">
              <a:spcAft>
                <a:spcPts val="600"/>
              </a:spcAft>
            </a:pPr>
            <a:r>
              <a:rPr lang="en-GB" sz="2800" smtClean="0"/>
              <a:t>Meet the </a:t>
            </a:r>
            <a:r>
              <a:rPr lang="en-GB" sz="2800" b="1" smtClean="0">
                <a:solidFill>
                  <a:srgbClr val="654A15"/>
                </a:solidFill>
              </a:rPr>
              <a:t>waste acceptance requirements </a:t>
            </a:r>
            <a:r>
              <a:rPr lang="en-GB" sz="2800" smtClean="0"/>
              <a:t>for disposal facilities.</a:t>
            </a:r>
          </a:p>
          <a:p>
            <a:pPr eaLnBrk="1" hangingPunct="1">
              <a:spcAft>
                <a:spcPts val="600"/>
              </a:spcAft>
            </a:pPr>
            <a:r>
              <a:rPr lang="en-GB" sz="2800" smtClean="0"/>
              <a:t> The </a:t>
            </a:r>
            <a:r>
              <a:rPr lang="en-GB" sz="2800" b="1" smtClean="0">
                <a:solidFill>
                  <a:srgbClr val="654A15"/>
                </a:solidFill>
              </a:rPr>
              <a:t>approval and acceptance </a:t>
            </a:r>
            <a:r>
              <a:rPr lang="en-GB" sz="2800" smtClean="0"/>
              <a:t>of waste package specifications: </a:t>
            </a:r>
          </a:p>
          <a:p>
            <a:pPr lvl="1" indent="-358775" eaLnBrk="1" hangingPunct="1">
              <a:spcBef>
                <a:spcPts val="300"/>
              </a:spcBef>
              <a:spcAft>
                <a:spcPts val="300"/>
              </a:spcAft>
            </a:pPr>
            <a:r>
              <a:rPr lang="en-GB" sz="2400" smtClean="0"/>
              <a:t>done by the </a:t>
            </a:r>
            <a:r>
              <a:rPr lang="en-GB" sz="2400" b="1" smtClean="0">
                <a:solidFill>
                  <a:srgbClr val="654A15"/>
                </a:solidFill>
              </a:rPr>
              <a:t>regulatory</a:t>
            </a:r>
            <a:r>
              <a:rPr lang="en-GB" sz="2400" smtClean="0"/>
              <a:t> </a:t>
            </a:r>
            <a:r>
              <a:rPr lang="en-GB" sz="2400" b="1" smtClean="0">
                <a:solidFill>
                  <a:srgbClr val="654A15"/>
                </a:solidFill>
              </a:rPr>
              <a:t>authority</a:t>
            </a:r>
            <a:r>
              <a:rPr lang="en-GB" sz="2400" smtClean="0"/>
              <a:t>,</a:t>
            </a:r>
          </a:p>
          <a:p>
            <a:pPr lvl="1" indent="-358775" eaLnBrk="1" hangingPunct="1">
              <a:spcBef>
                <a:spcPts val="300"/>
              </a:spcBef>
              <a:spcAft>
                <a:spcPts val="300"/>
              </a:spcAft>
            </a:pPr>
            <a:r>
              <a:rPr lang="en-GB" sz="2400" smtClean="0"/>
              <a:t>in agreement with the </a:t>
            </a:r>
            <a:r>
              <a:rPr lang="en-GB" sz="2400" b="1" smtClean="0">
                <a:solidFill>
                  <a:srgbClr val="654A15"/>
                </a:solidFill>
              </a:rPr>
              <a:t>operator</a:t>
            </a:r>
            <a:r>
              <a:rPr lang="en-GB" sz="2400" smtClean="0"/>
              <a:t> of the repository or disposal facility.</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3824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11356F92-0874-46D3-A238-252EB22A3B42}" type="slidenum">
              <a:rPr lang="en-US" smtClean="0"/>
              <a:pPr fontAlgn="base">
                <a:spcBef>
                  <a:spcPct val="0"/>
                </a:spcBef>
                <a:spcAft>
                  <a:spcPct val="0"/>
                </a:spcAft>
              </a:pPr>
              <a:t>69</a:t>
            </a:fld>
            <a:endParaRPr lang="en-US" smtClean="0"/>
          </a:p>
        </p:txBody>
      </p:sp>
      <p:sp>
        <p:nvSpPr>
          <p:cNvPr id="138243" name="Title 1"/>
          <p:cNvSpPr>
            <a:spLocks noGrp="1"/>
          </p:cNvSpPr>
          <p:nvPr>
            <p:ph type="title" idx="4294967295"/>
          </p:nvPr>
        </p:nvSpPr>
        <p:spPr/>
        <p:txBody>
          <a:bodyPr lIns="91440" tIns="45720" rIns="91440" bIns="45720"/>
          <a:lstStyle/>
          <a:p>
            <a:pPr eaLnBrk="1" hangingPunct="1"/>
            <a:r>
              <a:rPr lang="en-GB" smtClean="0"/>
              <a:t>Waste package specification</a:t>
            </a:r>
          </a:p>
        </p:txBody>
      </p:sp>
      <p:sp>
        <p:nvSpPr>
          <p:cNvPr id="138244"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400" smtClean="0"/>
              <a:t>The </a:t>
            </a:r>
            <a:r>
              <a:rPr lang="en-GB" sz="2400" b="1" smtClean="0">
                <a:solidFill>
                  <a:srgbClr val="654A15"/>
                </a:solidFill>
              </a:rPr>
              <a:t>preparation, approval and implementation </a:t>
            </a:r>
            <a:r>
              <a:rPr lang="en-GB" sz="2400" smtClean="0"/>
              <a:t>require careful </a:t>
            </a:r>
            <a:r>
              <a:rPr lang="en-GB" sz="2400" b="1" smtClean="0">
                <a:solidFill>
                  <a:srgbClr val="654A15"/>
                </a:solidFill>
              </a:rPr>
              <a:t>definition</a:t>
            </a:r>
            <a:r>
              <a:rPr lang="en-GB" sz="2400" smtClean="0"/>
              <a:t> of the task, realistic programming and appropriate allocation of resources.</a:t>
            </a:r>
          </a:p>
          <a:p>
            <a:pPr eaLnBrk="1" hangingPunct="1">
              <a:spcAft>
                <a:spcPts val="600"/>
              </a:spcAft>
            </a:pPr>
            <a:r>
              <a:rPr lang="en-GB" sz="2400" smtClean="0"/>
              <a:t>Must be </a:t>
            </a:r>
            <a:r>
              <a:rPr lang="en-GB" sz="2400" b="1" smtClean="0">
                <a:solidFill>
                  <a:srgbClr val="654A15"/>
                </a:solidFill>
              </a:rPr>
              <a:t>reviewed regularly and updated</a:t>
            </a:r>
            <a:r>
              <a:rPr lang="en-GB" sz="2400" smtClean="0"/>
              <a:t> to ensure that they continue to define the characteristics of the waste package.</a:t>
            </a:r>
          </a:p>
          <a:p>
            <a:pPr eaLnBrk="1" hangingPunct="1">
              <a:spcAft>
                <a:spcPts val="600"/>
              </a:spcAft>
            </a:pPr>
            <a:r>
              <a:rPr lang="en-GB" sz="2400" b="1" smtClean="0">
                <a:solidFill>
                  <a:srgbClr val="654A15"/>
                </a:solidFill>
              </a:rPr>
              <a:t>New versions </a:t>
            </a:r>
            <a:r>
              <a:rPr lang="en-GB" sz="2400" smtClean="0"/>
              <a:t>of waste package specifications must be issued when </a:t>
            </a:r>
            <a:r>
              <a:rPr lang="en-GB" sz="2400" b="1" smtClean="0">
                <a:solidFill>
                  <a:srgbClr val="654A15"/>
                </a:solidFill>
              </a:rPr>
              <a:t>significant changes to the requirements </a:t>
            </a:r>
            <a:r>
              <a:rPr lang="en-GB" sz="2400" smtClean="0"/>
              <a:t>have occurred. </a:t>
            </a:r>
          </a:p>
          <a:p>
            <a:pPr eaLnBrk="1" hangingPunct="1">
              <a:spcAft>
                <a:spcPts val="600"/>
              </a:spcAft>
            </a:pPr>
            <a:r>
              <a:rPr lang="en-GB" sz="2400" smtClean="0"/>
              <a:t>Waste package records reflect the current waste package specifications including any </a:t>
            </a:r>
            <a:r>
              <a:rPr lang="en-GB" sz="2400" b="1" smtClean="0">
                <a:solidFill>
                  <a:srgbClr val="654A15"/>
                </a:solidFill>
              </a:rPr>
              <a:t>subsequent modifications or upgrades</a:t>
            </a:r>
            <a:endParaRPr lang="en-GB" sz="28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2048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499FF501-3150-458B-B552-9C74B8291CBE}" type="slidenum">
              <a:rPr lang="en-US" smtClean="0"/>
              <a:pPr fontAlgn="base">
                <a:spcBef>
                  <a:spcPct val="0"/>
                </a:spcBef>
                <a:spcAft>
                  <a:spcPct val="0"/>
                </a:spcAft>
              </a:pPr>
              <a:t>7</a:t>
            </a:fld>
            <a:endParaRPr lang="en-US" smtClean="0"/>
          </a:p>
        </p:txBody>
      </p:sp>
      <p:sp>
        <p:nvSpPr>
          <p:cNvPr id="20483" name="Title 1"/>
          <p:cNvSpPr>
            <a:spLocks noGrp="1"/>
          </p:cNvSpPr>
          <p:nvPr>
            <p:ph type="title" idx="4294967295"/>
          </p:nvPr>
        </p:nvSpPr>
        <p:spPr/>
        <p:txBody>
          <a:bodyPr lIns="91440" tIns="45720" rIns="91440" bIns="45720"/>
          <a:lstStyle/>
          <a:p>
            <a:pPr eaLnBrk="1" hangingPunct="1"/>
            <a:r>
              <a:rPr lang="en-GB" smtClean="0"/>
              <a:t>Radioactive waste – nuclear facilities</a:t>
            </a:r>
          </a:p>
        </p:txBody>
      </p:sp>
      <p:sp>
        <p:nvSpPr>
          <p:cNvPr id="20484" name="Content Placeholder 2"/>
          <p:cNvSpPr>
            <a:spLocks noGrp="1"/>
          </p:cNvSpPr>
          <p:nvPr>
            <p:ph idx="4294967295"/>
          </p:nvPr>
        </p:nvSpPr>
        <p:spPr>
          <a:xfrm>
            <a:off x="514350" y="1298575"/>
            <a:ext cx="9158288" cy="4679950"/>
          </a:xfrm>
        </p:spPr>
        <p:txBody>
          <a:bodyPr/>
          <a:lstStyle/>
          <a:p>
            <a:pPr eaLnBrk="1" hangingPunct="1">
              <a:spcAft>
                <a:spcPts val="600"/>
              </a:spcAft>
            </a:pPr>
            <a:r>
              <a:rPr lang="en-GB" sz="2400" smtClean="0"/>
              <a:t>Operation of a </a:t>
            </a:r>
            <a:r>
              <a:rPr lang="en-GB" sz="2400" b="1" smtClean="0">
                <a:solidFill>
                  <a:srgbClr val="654A15"/>
                </a:solidFill>
              </a:rPr>
              <a:t>nuclear reactor</a:t>
            </a:r>
            <a:r>
              <a:rPr lang="en-GB" sz="2400" smtClean="0"/>
              <a:t> generates radioactive waste:</a:t>
            </a:r>
          </a:p>
          <a:p>
            <a:pPr lvl="1" indent="-358775" eaLnBrk="1" hangingPunct="1">
              <a:spcBef>
                <a:spcPts val="300"/>
              </a:spcBef>
              <a:spcAft>
                <a:spcPts val="300"/>
              </a:spcAft>
            </a:pPr>
            <a:r>
              <a:rPr lang="en-US" sz="2400" smtClean="0"/>
              <a:t> </a:t>
            </a:r>
            <a:r>
              <a:rPr lang="en-US" sz="2400" b="1" smtClean="0">
                <a:solidFill>
                  <a:srgbClr val="654A15"/>
                </a:solidFill>
              </a:rPr>
              <a:t>liquid </a:t>
            </a:r>
          </a:p>
          <a:p>
            <a:pPr lvl="1" indent="-358775" eaLnBrk="1" hangingPunct="1">
              <a:spcBef>
                <a:spcPts val="300"/>
              </a:spcBef>
              <a:spcAft>
                <a:spcPts val="300"/>
              </a:spcAft>
              <a:buFont typeface="Arial" charset="0"/>
              <a:buNone/>
            </a:pPr>
            <a:r>
              <a:rPr lang="en-US" sz="2400" smtClean="0"/>
              <a:t>	</a:t>
            </a:r>
            <a:r>
              <a:rPr lang="en-US" sz="2400" i="1" smtClean="0"/>
              <a:t>(release to river, sea…),</a:t>
            </a:r>
          </a:p>
          <a:p>
            <a:pPr lvl="1" indent="-358775" eaLnBrk="1" hangingPunct="1">
              <a:spcBef>
                <a:spcPts val="300"/>
              </a:spcBef>
              <a:spcAft>
                <a:spcPts val="300"/>
              </a:spcAft>
            </a:pPr>
            <a:r>
              <a:rPr lang="en-US" sz="2400" b="1" smtClean="0">
                <a:solidFill>
                  <a:srgbClr val="654A15"/>
                </a:solidFill>
              </a:rPr>
              <a:t>gaseous </a:t>
            </a:r>
          </a:p>
          <a:p>
            <a:pPr lvl="1" indent="-358775" eaLnBrk="1" hangingPunct="1">
              <a:spcBef>
                <a:spcPts val="300"/>
              </a:spcBef>
              <a:spcAft>
                <a:spcPts val="300"/>
              </a:spcAft>
              <a:buFont typeface="Arial" charset="0"/>
              <a:buNone/>
            </a:pPr>
            <a:r>
              <a:rPr lang="en-US" sz="2400" smtClean="0"/>
              <a:t>	</a:t>
            </a:r>
            <a:r>
              <a:rPr lang="en-US" sz="2400" i="1" smtClean="0"/>
              <a:t>(release through the plant vent),</a:t>
            </a:r>
          </a:p>
          <a:p>
            <a:pPr lvl="1" indent="-358775" eaLnBrk="1" hangingPunct="1">
              <a:spcBef>
                <a:spcPts val="300"/>
              </a:spcBef>
              <a:spcAft>
                <a:spcPts val="300"/>
              </a:spcAft>
            </a:pPr>
            <a:r>
              <a:rPr lang="en-US" sz="2400" b="1" smtClean="0">
                <a:solidFill>
                  <a:srgbClr val="654A15"/>
                </a:solidFill>
              </a:rPr>
              <a:t>solid</a:t>
            </a:r>
          </a:p>
          <a:p>
            <a:pPr lvl="1" indent="-358775" eaLnBrk="1" hangingPunct="1">
              <a:spcBef>
                <a:spcPts val="300"/>
              </a:spcBef>
              <a:spcAft>
                <a:spcPts val="300"/>
              </a:spcAft>
              <a:buFont typeface="Arial" charset="0"/>
              <a:buNone/>
            </a:pPr>
            <a:r>
              <a:rPr lang="en-US" sz="2400" smtClean="0"/>
              <a:t>	(</a:t>
            </a:r>
            <a:r>
              <a:rPr lang="en-US" sz="2400" i="1" smtClean="0"/>
              <a:t>store on the site temporary, protective gloves, clothing and, occasionally, respiratory equipment),</a:t>
            </a:r>
          </a:p>
          <a:p>
            <a:pPr lvl="1" indent="-358775" eaLnBrk="1" hangingPunct="1">
              <a:spcBef>
                <a:spcPts val="300"/>
              </a:spcBef>
              <a:spcAft>
                <a:spcPts val="300"/>
              </a:spcAft>
            </a:pPr>
            <a:r>
              <a:rPr lang="en-US" sz="2400" b="1" smtClean="0">
                <a:solidFill>
                  <a:srgbClr val="654A15"/>
                </a:solidFill>
              </a:rPr>
              <a:t>spent fuel</a:t>
            </a:r>
          </a:p>
          <a:p>
            <a:pPr lvl="1" indent="-358775" eaLnBrk="1" hangingPunct="1">
              <a:spcBef>
                <a:spcPts val="300"/>
              </a:spcBef>
              <a:spcAft>
                <a:spcPts val="300"/>
              </a:spcAft>
              <a:buFont typeface="Arial" charset="0"/>
              <a:buNone/>
            </a:pPr>
            <a:r>
              <a:rPr lang="en-US" sz="2400" smtClean="0"/>
              <a:t>	</a:t>
            </a:r>
            <a:r>
              <a:rPr lang="en-US" sz="2400" i="1" smtClean="0"/>
              <a:t>(if declared as waste)</a:t>
            </a:r>
            <a:r>
              <a:rPr lang="sl-SI" sz="2400" i="1" smtClean="0"/>
              <a:t>,</a:t>
            </a:r>
            <a:endParaRPr lang="en-US" sz="2400" i="1" smtClean="0"/>
          </a:p>
          <a:p>
            <a:pPr lvl="1" indent="-358775" eaLnBrk="1" hangingPunct="1">
              <a:spcBef>
                <a:spcPts val="300"/>
              </a:spcBef>
              <a:spcAft>
                <a:spcPts val="300"/>
              </a:spcAft>
            </a:pPr>
            <a:r>
              <a:rPr lang="en-US" sz="2400" b="1" smtClean="0">
                <a:solidFill>
                  <a:srgbClr val="654A15"/>
                </a:solidFill>
              </a:rPr>
              <a:t>waste from reprocessing</a:t>
            </a:r>
          </a:p>
          <a:p>
            <a:pPr lvl="1" indent="-358775" eaLnBrk="1" hangingPunct="1">
              <a:spcBef>
                <a:spcPts val="300"/>
              </a:spcBef>
              <a:spcAft>
                <a:spcPts val="300"/>
              </a:spcAft>
              <a:buFont typeface="Arial" charset="0"/>
              <a:buNone/>
            </a:pPr>
            <a:r>
              <a:rPr lang="en-US" sz="2400" smtClean="0"/>
              <a:t>	</a:t>
            </a:r>
            <a:r>
              <a:rPr lang="en-US" sz="2400" i="1" smtClean="0"/>
              <a:t>(if spent fuel declared as reprocessing materials)</a:t>
            </a:r>
            <a:r>
              <a:rPr lang="sl-SI" sz="2400" i="1" smtClean="0"/>
              <a:t>.</a:t>
            </a:r>
            <a:endParaRPr lang="en-US" sz="2400" i="1" smtClean="0"/>
          </a:p>
          <a:p>
            <a:pPr eaLnBrk="1" hangingPunct="1">
              <a:spcAft>
                <a:spcPts val="600"/>
              </a:spcAft>
              <a:buFont typeface="Arial" charset="0"/>
              <a:buNone/>
            </a:pPr>
            <a:endParaRPr lang="en-US" sz="240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4029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E614EA1-FDFD-48AF-8BEF-CA0BA871035A}" type="slidenum">
              <a:rPr lang="en-US" smtClean="0"/>
              <a:pPr fontAlgn="base">
                <a:spcBef>
                  <a:spcPct val="0"/>
                </a:spcBef>
                <a:spcAft>
                  <a:spcPct val="0"/>
                </a:spcAft>
              </a:pPr>
              <a:t>70</a:t>
            </a:fld>
            <a:endParaRPr lang="en-US" smtClean="0"/>
          </a:p>
        </p:txBody>
      </p:sp>
      <p:sp>
        <p:nvSpPr>
          <p:cNvPr id="140291" name="Title 1"/>
          <p:cNvSpPr>
            <a:spLocks noGrp="1"/>
          </p:cNvSpPr>
          <p:nvPr>
            <p:ph type="title" idx="4294967295"/>
          </p:nvPr>
        </p:nvSpPr>
        <p:spPr/>
        <p:txBody>
          <a:bodyPr lIns="91440" tIns="45720" rIns="91440" bIns="45720"/>
          <a:lstStyle/>
          <a:p>
            <a:pPr eaLnBrk="1" hangingPunct="1"/>
            <a:r>
              <a:rPr lang="en-GB" smtClean="0"/>
              <a:t>Waste package specification</a:t>
            </a:r>
          </a:p>
        </p:txBody>
      </p:sp>
      <p:sp>
        <p:nvSpPr>
          <p:cNvPr id="140292" name="Content Placeholder 2"/>
          <p:cNvSpPr>
            <a:spLocks noGrp="1"/>
          </p:cNvSpPr>
          <p:nvPr>
            <p:ph idx="4294967295"/>
          </p:nvPr>
        </p:nvSpPr>
        <p:spPr>
          <a:xfrm>
            <a:off x="747713" y="1428750"/>
            <a:ext cx="9158287" cy="4681538"/>
          </a:xfrm>
        </p:spPr>
        <p:txBody>
          <a:bodyPr/>
          <a:lstStyle/>
          <a:p>
            <a:pPr eaLnBrk="1" hangingPunct="1">
              <a:spcAft>
                <a:spcPts val="600"/>
              </a:spcAft>
            </a:pPr>
            <a:r>
              <a:rPr lang="en-GB" sz="2400" smtClean="0"/>
              <a:t>The </a:t>
            </a:r>
            <a:r>
              <a:rPr lang="en-GB" sz="2400" b="1" smtClean="0">
                <a:solidFill>
                  <a:srgbClr val="654A15"/>
                </a:solidFill>
              </a:rPr>
              <a:t>specifications </a:t>
            </a:r>
            <a:r>
              <a:rPr lang="en-GB" sz="2400" smtClean="0"/>
              <a:t>may be split into a </a:t>
            </a:r>
            <a:r>
              <a:rPr lang="en-GB" sz="2400" b="1" smtClean="0">
                <a:solidFill>
                  <a:srgbClr val="654A15"/>
                </a:solidFill>
              </a:rPr>
              <a:t>number of sections</a:t>
            </a:r>
            <a:r>
              <a:rPr lang="en-GB" sz="2400" smtClean="0"/>
              <a:t>. A suitable structure would cover the following items: </a:t>
            </a:r>
          </a:p>
          <a:p>
            <a:pPr lvl="1" indent="-358775" eaLnBrk="1" hangingPunct="1">
              <a:spcBef>
                <a:spcPts val="300"/>
              </a:spcBef>
              <a:spcAft>
                <a:spcPts val="300"/>
              </a:spcAft>
            </a:pPr>
            <a:r>
              <a:rPr lang="en-GB" sz="2000" smtClean="0"/>
              <a:t>general introduction; </a:t>
            </a:r>
          </a:p>
          <a:p>
            <a:pPr lvl="1" indent="-358775" eaLnBrk="1" hangingPunct="1">
              <a:spcBef>
                <a:spcPts val="300"/>
              </a:spcBef>
              <a:spcAft>
                <a:spcPts val="300"/>
              </a:spcAft>
            </a:pPr>
            <a:r>
              <a:rPr lang="en-GB" sz="2000" smtClean="0"/>
              <a:t>waste container and associated items; </a:t>
            </a:r>
          </a:p>
          <a:p>
            <a:pPr lvl="1" indent="-358775" eaLnBrk="1" hangingPunct="1">
              <a:spcBef>
                <a:spcPts val="300"/>
              </a:spcBef>
              <a:spcAft>
                <a:spcPts val="300"/>
              </a:spcAft>
            </a:pPr>
            <a:r>
              <a:rPr lang="en-GB" sz="2000" smtClean="0"/>
              <a:t>waste composition and inactive feed materials; </a:t>
            </a:r>
          </a:p>
          <a:p>
            <a:pPr lvl="1" indent="-358775" eaLnBrk="1" hangingPunct="1">
              <a:spcBef>
                <a:spcPts val="300"/>
              </a:spcBef>
              <a:spcAft>
                <a:spcPts val="300"/>
              </a:spcAft>
            </a:pPr>
            <a:r>
              <a:rPr lang="en-GB" sz="2000" smtClean="0"/>
              <a:t>formulation envelope, process description and conditions; </a:t>
            </a:r>
          </a:p>
          <a:p>
            <a:pPr lvl="1" indent="-358775" eaLnBrk="1" hangingPunct="1">
              <a:spcBef>
                <a:spcPts val="300"/>
              </a:spcBef>
              <a:spcAft>
                <a:spcPts val="300"/>
              </a:spcAft>
            </a:pPr>
            <a:r>
              <a:rPr lang="en-GB" sz="2000" smtClean="0"/>
              <a:t>waste product storage conditions; </a:t>
            </a:r>
          </a:p>
          <a:p>
            <a:pPr lvl="1" indent="-358775" eaLnBrk="1" hangingPunct="1">
              <a:spcBef>
                <a:spcPts val="300"/>
              </a:spcBef>
              <a:spcAft>
                <a:spcPts val="300"/>
              </a:spcAft>
            </a:pPr>
            <a:r>
              <a:rPr lang="en-GB" sz="2000" smtClean="0"/>
              <a:t>guaranteed parameters of the conditioning process; </a:t>
            </a:r>
          </a:p>
          <a:p>
            <a:pPr lvl="1" indent="-358775" eaLnBrk="1" hangingPunct="1">
              <a:spcBef>
                <a:spcPts val="300"/>
              </a:spcBef>
              <a:spcAft>
                <a:spcPts val="300"/>
              </a:spcAft>
            </a:pPr>
            <a:r>
              <a:rPr lang="en-GB" sz="2000" smtClean="0"/>
              <a:t>summary of the supporting R&amp;D, identifying parameters that show the waste package is consistent with waste acceptance requirements; </a:t>
            </a:r>
          </a:p>
          <a:p>
            <a:pPr lvl="1" indent="-358775" eaLnBrk="1" hangingPunct="1">
              <a:spcBef>
                <a:spcPts val="300"/>
              </a:spcBef>
              <a:spcAft>
                <a:spcPts val="300"/>
              </a:spcAft>
            </a:pPr>
            <a:r>
              <a:rPr lang="en-GB" sz="2000" smtClean="0"/>
              <a:t>QA and QC arrangements; </a:t>
            </a:r>
          </a:p>
          <a:p>
            <a:pPr lvl="1" indent="-358775" eaLnBrk="1" hangingPunct="1">
              <a:spcBef>
                <a:spcPts val="300"/>
              </a:spcBef>
              <a:spcAft>
                <a:spcPts val="300"/>
              </a:spcAft>
            </a:pPr>
            <a:r>
              <a:rPr lang="en-GB" sz="2000" smtClean="0"/>
              <a:t>additional or supplementary information; </a:t>
            </a:r>
          </a:p>
          <a:p>
            <a:pPr lvl="1" indent="-358775" eaLnBrk="1" hangingPunct="1">
              <a:spcBef>
                <a:spcPts val="300"/>
              </a:spcBef>
              <a:spcAft>
                <a:spcPts val="300"/>
              </a:spcAft>
            </a:pPr>
            <a:r>
              <a:rPr lang="en-GB" sz="2000" smtClean="0"/>
              <a:t>figures and diagrams. </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4233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20077B0-5534-4C0C-9A08-2866D7230467}" type="slidenum">
              <a:rPr lang="en-US" smtClean="0"/>
              <a:pPr fontAlgn="base">
                <a:spcBef>
                  <a:spcPct val="0"/>
                </a:spcBef>
                <a:spcAft>
                  <a:spcPct val="0"/>
                </a:spcAft>
              </a:pPr>
              <a:t>71</a:t>
            </a:fld>
            <a:endParaRPr lang="en-US" smtClean="0"/>
          </a:p>
        </p:txBody>
      </p:sp>
      <p:sp>
        <p:nvSpPr>
          <p:cNvPr id="142339" name="Title 1"/>
          <p:cNvSpPr>
            <a:spLocks noGrp="1"/>
          </p:cNvSpPr>
          <p:nvPr>
            <p:ph type="title" idx="4294967295"/>
          </p:nvPr>
        </p:nvSpPr>
        <p:spPr/>
        <p:txBody>
          <a:bodyPr lIns="91440" tIns="45720" rIns="91440" bIns="45720"/>
          <a:lstStyle/>
          <a:p>
            <a:pPr eaLnBrk="1" hangingPunct="1"/>
            <a:r>
              <a:rPr lang="en-GB" smtClean="0"/>
              <a:t>STORAGE AND DISPOSAL - Learning objectives</a:t>
            </a:r>
          </a:p>
        </p:txBody>
      </p:sp>
      <p:sp>
        <p:nvSpPr>
          <p:cNvPr id="142340" name="Content Placeholder 2"/>
          <p:cNvSpPr>
            <a:spLocks noGrp="1"/>
          </p:cNvSpPr>
          <p:nvPr>
            <p:ph idx="4294967295"/>
          </p:nvPr>
        </p:nvSpPr>
        <p:spPr>
          <a:xfrm>
            <a:off x="514350" y="1484313"/>
            <a:ext cx="8883650" cy="2046287"/>
          </a:xfrm>
          <a:solidFill>
            <a:srgbClr val="FFFFCC"/>
          </a:solidFill>
          <a:ln w="19050">
            <a:solidFill>
              <a:srgbClr val="FF9900"/>
            </a:solidFill>
          </a:ln>
        </p:spPr>
        <p:txBody>
          <a:bodyPr lIns="288000" tIns="288000" rIns="288000" bIns="288000">
            <a:spAutoFit/>
          </a:bodyPr>
          <a:lstStyle/>
          <a:p>
            <a:pPr marL="0" indent="0">
              <a:spcBef>
                <a:spcPct val="20000"/>
              </a:spcBef>
              <a:buFont typeface="Calibri Light"/>
              <a:buAutoNum type="arabicPeriod"/>
            </a:pPr>
            <a:r>
              <a:rPr lang="en-GB" sz="2800" i="1" smtClean="0"/>
              <a:t>Get broad overview of the waste storage</a:t>
            </a:r>
            <a:r>
              <a:rPr lang="sl-SI" sz="2800" i="1" smtClean="0"/>
              <a:t>.</a:t>
            </a:r>
            <a:endParaRPr lang="en-US" sz="2800" i="1" smtClean="0"/>
          </a:p>
          <a:p>
            <a:pPr marL="0" indent="0">
              <a:spcBef>
                <a:spcPct val="20000"/>
              </a:spcBef>
              <a:buFont typeface="Calibri Light"/>
              <a:buAutoNum type="arabicPeriod"/>
            </a:pPr>
            <a:endParaRPr lang="en-GB" sz="2800" i="1" smtClean="0"/>
          </a:p>
          <a:p>
            <a:pPr marL="0" indent="0">
              <a:spcBef>
                <a:spcPct val="20000"/>
              </a:spcBef>
              <a:buFont typeface="Calibri Light"/>
              <a:buAutoNum type="arabicPeriod"/>
            </a:pPr>
            <a:r>
              <a:rPr lang="en-GB" sz="2800" i="1" smtClean="0"/>
              <a:t>Get broad overview of the waste disposal.</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4336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B97C8B71-372C-4378-9C65-4727A2C6B9C0}" type="slidenum">
              <a:rPr lang="en-US" smtClean="0"/>
              <a:pPr fontAlgn="base">
                <a:spcBef>
                  <a:spcPct val="0"/>
                </a:spcBef>
                <a:spcAft>
                  <a:spcPct val="0"/>
                </a:spcAft>
              </a:pPr>
              <a:t>72</a:t>
            </a:fld>
            <a:endParaRPr lang="en-US" smtClean="0"/>
          </a:p>
        </p:txBody>
      </p:sp>
      <p:sp>
        <p:nvSpPr>
          <p:cNvPr id="143363" name="Title 1"/>
          <p:cNvSpPr>
            <a:spLocks noGrp="1"/>
          </p:cNvSpPr>
          <p:nvPr>
            <p:ph type="title" idx="4294967295"/>
          </p:nvPr>
        </p:nvSpPr>
        <p:spPr/>
        <p:txBody>
          <a:bodyPr lIns="91440" tIns="45720" rIns="91440" bIns="45720"/>
          <a:lstStyle/>
          <a:p>
            <a:pPr eaLnBrk="1" hangingPunct="1"/>
            <a:r>
              <a:rPr lang="en-GB" smtClean="0"/>
              <a:t>Storage of the radioactive waste</a:t>
            </a:r>
          </a:p>
        </p:txBody>
      </p:sp>
      <p:sp>
        <p:nvSpPr>
          <p:cNvPr id="143364"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800" smtClean="0"/>
              <a:t>The </a:t>
            </a:r>
            <a:r>
              <a:rPr lang="en-GB" sz="2800" b="1" smtClean="0">
                <a:solidFill>
                  <a:srgbClr val="654A15"/>
                </a:solidFill>
              </a:rPr>
              <a:t>storage facilities </a:t>
            </a:r>
            <a:r>
              <a:rPr lang="en-GB" sz="2800" smtClean="0"/>
              <a:t>− </a:t>
            </a:r>
            <a:r>
              <a:rPr lang="en-GB" sz="2800" b="1" smtClean="0">
                <a:solidFill>
                  <a:srgbClr val="654A15"/>
                </a:solidFill>
              </a:rPr>
              <a:t>concrete buildings </a:t>
            </a:r>
            <a:r>
              <a:rPr lang="en-GB" sz="2800" smtClean="0"/>
              <a:t>with wall thickness from 30 cm up to about one meter, depending on the activity of waste.</a:t>
            </a:r>
          </a:p>
          <a:p>
            <a:pPr eaLnBrk="1" hangingPunct="1">
              <a:spcAft>
                <a:spcPts val="600"/>
              </a:spcAft>
            </a:pPr>
            <a:r>
              <a:rPr lang="en-GB" sz="2800" smtClean="0"/>
              <a:t>LLW waste packages transferred with a </a:t>
            </a:r>
            <a:r>
              <a:rPr lang="en-GB" sz="2800" b="1" smtClean="0">
                <a:solidFill>
                  <a:srgbClr val="654A15"/>
                </a:solidFill>
              </a:rPr>
              <a:t>shielded lift truck.</a:t>
            </a:r>
          </a:p>
          <a:p>
            <a:pPr eaLnBrk="1" hangingPunct="1">
              <a:spcAft>
                <a:spcPts val="600"/>
              </a:spcAft>
            </a:pPr>
            <a:r>
              <a:rPr lang="en-GB" sz="2800" smtClean="0"/>
              <a:t>Remote </a:t>
            </a:r>
            <a:r>
              <a:rPr lang="en-GB" sz="2800" b="1" smtClean="0">
                <a:solidFill>
                  <a:srgbClr val="654A15"/>
                </a:solidFill>
              </a:rPr>
              <a:t>handling by overhead crane </a:t>
            </a:r>
            <a:r>
              <a:rPr lang="en-GB" sz="2800" smtClean="0"/>
              <a:t>is usually provided for ILW waste packages.</a:t>
            </a:r>
          </a:p>
          <a:p>
            <a:pPr eaLnBrk="1" hangingPunct="1">
              <a:spcAft>
                <a:spcPts val="600"/>
              </a:spcAft>
            </a:pPr>
            <a:r>
              <a:rPr lang="en-GB" sz="2800" smtClean="0"/>
              <a:t> </a:t>
            </a:r>
            <a:r>
              <a:rPr lang="en-GB" sz="2800" b="1" smtClean="0">
                <a:solidFill>
                  <a:srgbClr val="654A15"/>
                </a:solidFill>
              </a:rPr>
              <a:t>Interim storage facilities </a:t>
            </a:r>
            <a:r>
              <a:rPr lang="en-GB" sz="2800" smtClean="0"/>
              <a:t>are mostly on the location of </a:t>
            </a:r>
            <a:r>
              <a:rPr lang="sl-SI" sz="2800" smtClean="0"/>
              <a:t>existing </a:t>
            </a:r>
            <a:r>
              <a:rPr lang="en-GB" sz="2800" smtClean="0"/>
              <a:t>nuclear </a:t>
            </a:r>
            <a:r>
              <a:rPr lang="sl-SI" sz="2800" smtClean="0"/>
              <a:t>facility</a:t>
            </a:r>
            <a:r>
              <a:rPr lang="en-GB" sz="2800" smtClean="0"/>
              <a:t>, or if there is several </a:t>
            </a:r>
            <a:r>
              <a:rPr lang="sl-SI" sz="2800" smtClean="0"/>
              <a:t>nuclear facilities</a:t>
            </a:r>
            <a:r>
              <a:rPr lang="en-GB" sz="2800" smtClean="0"/>
              <a:t> they can share one storage facility.</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4541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C53FFBA2-345B-4B74-9829-BCEB213F3B5A}" type="slidenum">
              <a:rPr lang="en-US" smtClean="0"/>
              <a:pPr fontAlgn="base">
                <a:spcBef>
                  <a:spcPct val="0"/>
                </a:spcBef>
                <a:spcAft>
                  <a:spcPct val="0"/>
                </a:spcAft>
              </a:pPr>
              <a:t>73</a:t>
            </a:fld>
            <a:endParaRPr lang="en-US" smtClean="0"/>
          </a:p>
        </p:txBody>
      </p:sp>
      <p:sp>
        <p:nvSpPr>
          <p:cNvPr id="145411" name="Title 1"/>
          <p:cNvSpPr>
            <a:spLocks noGrp="1"/>
          </p:cNvSpPr>
          <p:nvPr>
            <p:ph type="title" idx="4294967295"/>
          </p:nvPr>
        </p:nvSpPr>
        <p:spPr/>
        <p:txBody>
          <a:bodyPr lIns="91440" tIns="45720" rIns="91440" bIns="45720"/>
          <a:lstStyle/>
          <a:p>
            <a:pPr eaLnBrk="1" hangingPunct="1"/>
            <a:r>
              <a:rPr lang="en-GB" smtClean="0"/>
              <a:t>Storage of the radioactive waste</a:t>
            </a:r>
          </a:p>
        </p:txBody>
      </p:sp>
      <p:sp>
        <p:nvSpPr>
          <p:cNvPr id="145412"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400" smtClean="0"/>
              <a:t>The </a:t>
            </a:r>
            <a:r>
              <a:rPr lang="en-GB" sz="2400" b="1" smtClean="0">
                <a:solidFill>
                  <a:srgbClr val="654A15"/>
                </a:solidFill>
              </a:rPr>
              <a:t>design and operation </a:t>
            </a:r>
            <a:r>
              <a:rPr lang="en-GB" sz="2400" smtClean="0"/>
              <a:t>of waste storage should consider:</a:t>
            </a:r>
          </a:p>
          <a:p>
            <a:pPr lvl="1" indent="-358775" eaLnBrk="1" hangingPunct="1">
              <a:spcBef>
                <a:spcPts val="300"/>
              </a:spcBef>
              <a:spcAft>
                <a:spcPts val="300"/>
              </a:spcAft>
            </a:pPr>
            <a:r>
              <a:rPr lang="en-GB" sz="2400" smtClean="0"/>
              <a:t>Limitation of radiation exposure during handling of waste packages;</a:t>
            </a:r>
          </a:p>
          <a:p>
            <a:pPr lvl="1" indent="-358775" eaLnBrk="1" hangingPunct="1">
              <a:spcBef>
                <a:spcPts val="300"/>
              </a:spcBef>
              <a:spcAft>
                <a:spcPts val="300"/>
              </a:spcAft>
            </a:pPr>
            <a:r>
              <a:rPr lang="en-GB" sz="2400" smtClean="0"/>
              <a:t>Limitation of external dose rate outside the storage and potential releases from the storage;</a:t>
            </a:r>
          </a:p>
          <a:p>
            <a:pPr lvl="1" indent="-358775" eaLnBrk="1" hangingPunct="1">
              <a:spcBef>
                <a:spcPts val="300"/>
              </a:spcBef>
              <a:spcAft>
                <a:spcPts val="300"/>
              </a:spcAft>
            </a:pPr>
            <a:r>
              <a:rPr lang="en-GB" sz="2400" smtClean="0"/>
              <a:t>Maintenance of appropriate environmental conditions (temperature, humidity) in the storage;</a:t>
            </a:r>
          </a:p>
          <a:p>
            <a:pPr lvl="1" indent="-358775" eaLnBrk="1" hangingPunct="1">
              <a:spcBef>
                <a:spcPts val="300"/>
              </a:spcBef>
              <a:spcAft>
                <a:spcPts val="300"/>
              </a:spcAft>
            </a:pPr>
            <a:r>
              <a:rPr lang="en-GB" sz="2400" smtClean="0"/>
              <a:t>Fire protection if combustible waste is present;</a:t>
            </a:r>
          </a:p>
          <a:p>
            <a:pPr lvl="1" indent="-358775" eaLnBrk="1" hangingPunct="1">
              <a:spcBef>
                <a:spcPts val="300"/>
              </a:spcBef>
              <a:spcAft>
                <a:spcPts val="300"/>
              </a:spcAft>
            </a:pPr>
            <a:r>
              <a:rPr lang="en-GB" sz="2400" smtClean="0"/>
              <a:t>Prevention of unauthorized access;</a:t>
            </a:r>
          </a:p>
          <a:p>
            <a:pPr lvl="1" indent="-358775" eaLnBrk="1" hangingPunct="1">
              <a:spcBef>
                <a:spcPts val="300"/>
              </a:spcBef>
              <a:spcAft>
                <a:spcPts val="300"/>
              </a:spcAft>
            </a:pPr>
            <a:r>
              <a:rPr lang="en-GB" sz="2400" smtClean="0"/>
              <a:t>Inspection, monitoring and identification of waste packages; and</a:t>
            </a:r>
          </a:p>
          <a:p>
            <a:pPr lvl="1" indent="-358775" eaLnBrk="1" hangingPunct="1">
              <a:spcBef>
                <a:spcPts val="300"/>
              </a:spcBef>
              <a:spcAft>
                <a:spcPts val="300"/>
              </a:spcAft>
            </a:pPr>
            <a:r>
              <a:rPr lang="en-GB" sz="2400" smtClean="0"/>
              <a:t>Feasibility of retrieval of waste packages.</a:t>
            </a:r>
            <a:endParaRPr lang="en-GB" sz="200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4745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D94CD4F0-21FC-43A2-9137-246F488D4C2A}" type="slidenum">
              <a:rPr lang="en-US" smtClean="0"/>
              <a:pPr fontAlgn="base">
                <a:spcBef>
                  <a:spcPct val="0"/>
                </a:spcBef>
                <a:spcAft>
                  <a:spcPct val="0"/>
                </a:spcAft>
              </a:pPr>
              <a:t>74</a:t>
            </a:fld>
            <a:endParaRPr lang="en-US" smtClean="0"/>
          </a:p>
        </p:txBody>
      </p:sp>
      <p:sp>
        <p:nvSpPr>
          <p:cNvPr id="147459" name="Title 1"/>
          <p:cNvSpPr>
            <a:spLocks noGrp="1"/>
          </p:cNvSpPr>
          <p:nvPr>
            <p:ph type="title" idx="4294967295"/>
          </p:nvPr>
        </p:nvSpPr>
        <p:spPr/>
        <p:txBody>
          <a:bodyPr lIns="91440" tIns="45720" rIns="91440" bIns="45720"/>
          <a:lstStyle/>
          <a:p>
            <a:pPr eaLnBrk="1" hangingPunct="1"/>
            <a:r>
              <a:rPr lang="en-GB" smtClean="0"/>
              <a:t>Waste storage</a:t>
            </a:r>
          </a:p>
        </p:txBody>
      </p:sp>
      <p:sp>
        <p:nvSpPr>
          <p:cNvPr id="147460" name="TextBox 9"/>
          <p:cNvSpPr txBox="1">
            <a:spLocks noChangeArrowheads="1"/>
          </p:cNvSpPr>
          <p:nvPr/>
        </p:nvSpPr>
        <p:spPr bwMode="auto">
          <a:xfrm>
            <a:off x="3389313" y="1595438"/>
            <a:ext cx="1644650" cy="366712"/>
          </a:xfrm>
          <a:prstGeom prst="rect">
            <a:avLst/>
          </a:prstGeom>
          <a:noFill/>
          <a:ln w="9525">
            <a:noFill/>
            <a:miter lim="800000"/>
            <a:headEnd/>
            <a:tailEnd/>
          </a:ln>
        </p:spPr>
        <p:txBody>
          <a:bodyPr>
            <a:spAutoFit/>
          </a:bodyPr>
          <a:lstStyle/>
          <a:p>
            <a:endParaRPr lang="en-GB" sz="1800">
              <a:latin typeface="Calibri" pitchFamily="34" charset="0"/>
            </a:endParaRPr>
          </a:p>
        </p:txBody>
      </p:sp>
      <p:sp>
        <p:nvSpPr>
          <p:cNvPr id="147461" name="TextBox 11"/>
          <p:cNvSpPr txBox="1">
            <a:spLocks noChangeArrowheads="1"/>
          </p:cNvSpPr>
          <p:nvPr/>
        </p:nvSpPr>
        <p:spPr bwMode="auto">
          <a:xfrm>
            <a:off x="3154363" y="1611313"/>
            <a:ext cx="1644650" cy="366712"/>
          </a:xfrm>
          <a:prstGeom prst="rect">
            <a:avLst/>
          </a:prstGeom>
          <a:noFill/>
          <a:ln w="9525">
            <a:noFill/>
            <a:miter lim="800000"/>
            <a:headEnd/>
            <a:tailEnd/>
          </a:ln>
        </p:spPr>
        <p:txBody>
          <a:bodyPr>
            <a:spAutoFit/>
          </a:bodyPr>
          <a:lstStyle/>
          <a:p>
            <a:endParaRPr lang="en-GB" sz="1800">
              <a:latin typeface="Calibri" pitchFamily="34" charset="0"/>
            </a:endParaRPr>
          </a:p>
        </p:txBody>
      </p:sp>
      <p:pic>
        <p:nvPicPr>
          <p:cNvPr id="147462" name="Slika 25" descr="https://www.sciencephoto.com/image/342700/large/T1760195-Low-level_nuclear_waste,_storage_area-SPL.jpg"/>
          <p:cNvPicPr>
            <a:picLocks noChangeAspect="1" noChangeArrowheads="1"/>
          </p:cNvPicPr>
          <p:nvPr/>
        </p:nvPicPr>
        <p:blipFill>
          <a:blip r:embed="rId2"/>
          <a:srcRect/>
          <a:stretch>
            <a:fillRect/>
          </a:stretch>
        </p:blipFill>
        <p:spPr bwMode="auto">
          <a:xfrm>
            <a:off x="1431925" y="1408113"/>
            <a:ext cx="6948488" cy="4510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4848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17826E8E-7AD2-44F9-8C3E-90101D00D5E6}" type="slidenum">
              <a:rPr lang="en-US" smtClean="0"/>
              <a:pPr fontAlgn="base">
                <a:spcBef>
                  <a:spcPct val="0"/>
                </a:spcBef>
                <a:spcAft>
                  <a:spcPct val="0"/>
                </a:spcAft>
              </a:pPr>
              <a:t>75</a:t>
            </a:fld>
            <a:endParaRPr lang="en-US" smtClean="0"/>
          </a:p>
        </p:txBody>
      </p:sp>
      <p:sp>
        <p:nvSpPr>
          <p:cNvPr id="148483" name="Title 1"/>
          <p:cNvSpPr>
            <a:spLocks noGrp="1"/>
          </p:cNvSpPr>
          <p:nvPr>
            <p:ph type="title" idx="4294967295"/>
          </p:nvPr>
        </p:nvSpPr>
        <p:spPr/>
        <p:txBody>
          <a:bodyPr lIns="91440" tIns="45720" rIns="91440" bIns="45720"/>
          <a:lstStyle/>
          <a:p>
            <a:pPr eaLnBrk="1" hangingPunct="1"/>
            <a:r>
              <a:rPr lang="en-GB" smtClean="0"/>
              <a:t>Disposal of the radioactive waste</a:t>
            </a:r>
          </a:p>
        </p:txBody>
      </p:sp>
      <p:sp>
        <p:nvSpPr>
          <p:cNvPr id="148484"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400" smtClean="0"/>
              <a:t>The </a:t>
            </a:r>
            <a:r>
              <a:rPr lang="en-GB" sz="2400" b="1" smtClean="0">
                <a:solidFill>
                  <a:srgbClr val="654A15"/>
                </a:solidFill>
              </a:rPr>
              <a:t>disposal</a:t>
            </a:r>
            <a:r>
              <a:rPr lang="en-GB" sz="2400" smtClean="0"/>
              <a:t> refers to the emplacement of radioactive waste into a facility or a location with </a:t>
            </a:r>
            <a:r>
              <a:rPr lang="en-GB" sz="2400" b="1" smtClean="0">
                <a:solidFill>
                  <a:srgbClr val="654A15"/>
                </a:solidFill>
              </a:rPr>
              <a:t>no</a:t>
            </a:r>
            <a:r>
              <a:rPr lang="en-GB" sz="2400" smtClean="0"/>
              <a:t> intention of </a:t>
            </a:r>
            <a:r>
              <a:rPr lang="en-GB" sz="2400" b="1" smtClean="0">
                <a:solidFill>
                  <a:srgbClr val="654A15"/>
                </a:solidFill>
              </a:rPr>
              <a:t>retrieving </a:t>
            </a:r>
            <a:r>
              <a:rPr lang="en-GB" sz="2400" smtClean="0"/>
              <a:t>the waste.</a:t>
            </a:r>
          </a:p>
          <a:p>
            <a:pPr eaLnBrk="1" hangingPunct="1">
              <a:spcAft>
                <a:spcPts val="600"/>
              </a:spcAft>
            </a:pPr>
            <a:r>
              <a:rPr lang="en-GB" sz="2400" smtClean="0"/>
              <a:t>Containing the waste by means of </a:t>
            </a:r>
            <a:r>
              <a:rPr lang="en-GB" sz="2400" b="1" smtClean="0">
                <a:solidFill>
                  <a:srgbClr val="654A15"/>
                </a:solidFill>
              </a:rPr>
              <a:t>passive engineered </a:t>
            </a:r>
            <a:r>
              <a:rPr lang="en-GB" sz="2400" smtClean="0"/>
              <a:t>and natural features to </a:t>
            </a:r>
            <a:r>
              <a:rPr lang="en-GB" sz="2400" b="1" smtClean="0">
                <a:solidFill>
                  <a:srgbClr val="654A15"/>
                </a:solidFill>
              </a:rPr>
              <a:t>isolate</a:t>
            </a:r>
            <a:r>
              <a:rPr lang="en-GB" sz="2400" smtClean="0"/>
              <a:t> it from the accessible biosphere to the extent necessitated by the associated hazard.</a:t>
            </a:r>
          </a:p>
          <a:p>
            <a:pPr eaLnBrk="1" hangingPunct="1">
              <a:spcAft>
                <a:spcPts val="600"/>
              </a:spcAft>
            </a:pPr>
            <a:r>
              <a:rPr lang="en-GB" sz="2400" smtClean="0"/>
              <a:t>The term disposal implies that retrieval is not intended; it does not mean that retrieval is not possible.</a:t>
            </a:r>
          </a:p>
          <a:p>
            <a:pPr eaLnBrk="1" hangingPunct="1">
              <a:spcAft>
                <a:spcPts val="600"/>
              </a:spcAft>
            </a:pPr>
            <a:r>
              <a:rPr lang="en-GB" sz="2400" smtClean="0"/>
              <a:t>Various types of disposal facility − different degrees of </a:t>
            </a:r>
            <a:r>
              <a:rPr lang="en-GB" sz="2400" b="1" smtClean="0">
                <a:solidFill>
                  <a:srgbClr val="654A15"/>
                </a:solidFill>
              </a:rPr>
              <a:t>containment and isolation capability </a:t>
            </a:r>
            <a:r>
              <a:rPr lang="en-GB" sz="2400" smtClean="0"/>
              <a:t>appropriate to the radioactive waste.</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5053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9149DD64-DFF3-4C0F-ACAD-575911211ECB}" type="slidenum">
              <a:rPr lang="en-US" smtClean="0"/>
              <a:pPr fontAlgn="base">
                <a:spcBef>
                  <a:spcPct val="0"/>
                </a:spcBef>
                <a:spcAft>
                  <a:spcPct val="0"/>
                </a:spcAft>
              </a:pPr>
              <a:t>76</a:t>
            </a:fld>
            <a:endParaRPr lang="en-US" smtClean="0"/>
          </a:p>
        </p:txBody>
      </p:sp>
      <p:sp>
        <p:nvSpPr>
          <p:cNvPr id="150531" name="Title 1"/>
          <p:cNvSpPr>
            <a:spLocks noGrp="1"/>
          </p:cNvSpPr>
          <p:nvPr>
            <p:ph type="title" idx="4294967295"/>
          </p:nvPr>
        </p:nvSpPr>
        <p:spPr/>
        <p:txBody>
          <a:bodyPr lIns="91440" tIns="45720" rIns="91440" bIns="45720"/>
          <a:lstStyle/>
          <a:p>
            <a:pPr eaLnBrk="1" hangingPunct="1"/>
            <a:r>
              <a:rPr lang="en-GB" smtClean="0"/>
              <a:t>Disposal of the radioactive waste</a:t>
            </a:r>
          </a:p>
        </p:txBody>
      </p:sp>
      <p:sp>
        <p:nvSpPr>
          <p:cNvPr id="150532"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400" smtClean="0"/>
              <a:t>The specific aims of disposal are:</a:t>
            </a:r>
          </a:p>
          <a:p>
            <a:pPr lvl="1" indent="-358775" eaLnBrk="1" hangingPunct="1">
              <a:spcBef>
                <a:spcPts val="300"/>
              </a:spcBef>
              <a:spcAft>
                <a:spcPts val="300"/>
              </a:spcAft>
            </a:pPr>
            <a:r>
              <a:rPr lang="en-GB" sz="2400" smtClean="0"/>
              <a:t>To </a:t>
            </a:r>
            <a:r>
              <a:rPr lang="en-GB" sz="2400" b="1" smtClean="0">
                <a:solidFill>
                  <a:srgbClr val="654A15"/>
                </a:solidFill>
              </a:rPr>
              <a:t>contain</a:t>
            </a:r>
            <a:r>
              <a:rPr lang="en-GB" sz="2400" smtClean="0"/>
              <a:t> the waste;</a:t>
            </a:r>
          </a:p>
          <a:p>
            <a:pPr lvl="1" indent="-358775" eaLnBrk="1" hangingPunct="1">
              <a:spcBef>
                <a:spcPts val="300"/>
              </a:spcBef>
              <a:spcAft>
                <a:spcPts val="300"/>
              </a:spcAft>
            </a:pPr>
            <a:r>
              <a:rPr lang="en-GB" sz="2400" smtClean="0"/>
              <a:t>To </a:t>
            </a:r>
            <a:r>
              <a:rPr lang="en-GB" sz="2400" b="1" smtClean="0">
                <a:solidFill>
                  <a:srgbClr val="654A15"/>
                </a:solidFill>
              </a:rPr>
              <a:t>isolate</a:t>
            </a:r>
            <a:r>
              <a:rPr lang="en-GB" sz="2400" smtClean="0"/>
              <a:t> the waste from the accessible biosphere and to reduce substantially the likelihood of, and all possible consequences of, </a:t>
            </a:r>
            <a:r>
              <a:rPr lang="en-GB" sz="2400" b="1" smtClean="0">
                <a:solidFill>
                  <a:srgbClr val="654A15"/>
                </a:solidFill>
              </a:rPr>
              <a:t>inadvertent human intrusion </a:t>
            </a:r>
            <a:r>
              <a:rPr lang="en-GB" sz="2400" smtClean="0"/>
              <a:t>into the waste;</a:t>
            </a:r>
          </a:p>
          <a:p>
            <a:pPr lvl="1" indent="-358775" eaLnBrk="1" hangingPunct="1">
              <a:spcBef>
                <a:spcPts val="300"/>
              </a:spcBef>
              <a:spcAft>
                <a:spcPts val="300"/>
              </a:spcAft>
            </a:pPr>
            <a:r>
              <a:rPr lang="en-GB" sz="2400" smtClean="0"/>
              <a:t>To </a:t>
            </a:r>
            <a:r>
              <a:rPr lang="en-GB" sz="2400" b="1" smtClean="0">
                <a:solidFill>
                  <a:srgbClr val="654A15"/>
                </a:solidFill>
              </a:rPr>
              <a:t>inhibit, reduce and delay </a:t>
            </a:r>
            <a:r>
              <a:rPr lang="en-GB" sz="2400" smtClean="0"/>
              <a:t>the migration of radionuclides at any time from the waste to the accessible biosphere;</a:t>
            </a:r>
          </a:p>
          <a:p>
            <a:pPr lvl="1" indent="-358775" eaLnBrk="1" hangingPunct="1">
              <a:spcBef>
                <a:spcPts val="300"/>
              </a:spcBef>
              <a:spcAft>
                <a:spcPts val="300"/>
              </a:spcAft>
            </a:pPr>
            <a:r>
              <a:rPr lang="en-GB" sz="2400" smtClean="0"/>
              <a:t>To ensure that the amounts of radionuclides reaching the accessible biosphere due to any migration from the disposal facility are such that possible </a:t>
            </a:r>
            <a:r>
              <a:rPr lang="en-GB" sz="2400" b="1" smtClean="0">
                <a:solidFill>
                  <a:srgbClr val="654A15"/>
                </a:solidFill>
              </a:rPr>
              <a:t>radiological consequences </a:t>
            </a:r>
            <a:r>
              <a:rPr lang="en-GB" sz="2400" smtClean="0"/>
              <a:t>are acceptably </a:t>
            </a:r>
            <a:r>
              <a:rPr lang="en-GB" sz="2400" b="1" smtClean="0">
                <a:solidFill>
                  <a:srgbClr val="654A15"/>
                </a:solidFill>
              </a:rPr>
              <a:t>low</a:t>
            </a:r>
            <a:r>
              <a:rPr lang="en-GB" sz="2400" smtClean="0"/>
              <a:t> at all times.</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5257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AEBD6B43-4ACF-4048-BC86-5E5D3845FA65}" type="slidenum">
              <a:rPr lang="en-US" smtClean="0"/>
              <a:pPr fontAlgn="base">
                <a:spcBef>
                  <a:spcPct val="0"/>
                </a:spcBef>
                <a:spcAft>
                  <a:spcPct val="0"/>
                </a:spcAft>
              </a:pPr>
              <a:t>77</a:t>
            </a:fld>
            <a:endParaRPr lang="en-US" smtClean="0"/>
          </a:p>
        </p:txBody>
      </p:sp>
      <p:sp>
        <p:nvSpPr>
          <p:cNvPr id="152579" name="Title 1"/>
          <p:cNvSpPr>
            <a:spLocks noGrp="1"/>
          </p:cNvSpPr>
          <p:nvPr>
            <p:ph type="title" idx="4294967295"/>
          </p:nvPr>
        </p:nvSpPr>
        <p:spPr/>
        <p:txBody>
          <a:bodyPr lIns="91440" tIns="45720" rIns="91440" bIns="45720"/>
          <a:lstStyle/>
          <a:p>
            <a:pPr eaLnBrk="1" hangingPunct="1"/>
            <a:r>
              <a:rPr lang="en-GB" smtClean="0"/>
              <a:t>Waste disposal</a:t>
            </a:r>
          </a:p>
        </p:txBody>
      </p:sp>
      <p:sp>
        <p:nvSpPr>
          <p:cNvPr id="152580" name="TextBox 9"/>
          <p:cNvSpPr txBox="1">
            <a:spLocks noChangeArrowheads="1"/>
          </p:cNvSpPr>
          <p:nvPr/>
        </p:nvSpPr>
        <p:spPr bwMode="auto">
          <a:xfrm>
            <a:off x="3389313" y="1595438"/>
            <a:ext cx="1644650" cy="366712"/>
          </a:xfrm>
          <a:prstGeom prst="rect">
            <a:avLst/>
          </a:prstGeom>
          <a:noFill/>
          <a:ln w="9525">
            <a:noFill/>
            <a:miter lim="800000"/>
            <a:headEnd/>
            <a:tailEnd/>
          </a:ln>
        </p:spPr>
        <p:txBody>
          <a:bodyPr>
            <a:spAutoFit/>
          </a:bodyPr>
          <a:lstStyle/>
          <a:p>
            <a:endParaRPr lang="en-GB" sz="1800">
              <a:latin typeface="Calibri" pitchFamily="34" charset="0"/>
            </a:endParaRPr>
          </a:p>
        </p:txBody>
      </p:sp>
      <p:sp>
        <p:nvSpPr>
          <p:cNvPr id="152581" name="TextBox 11"/>
          <p:cNvSpPr txBox="1">
            <a:spLocks noChangeArrowheads="1"/>
          </p:cNvSpPr>
          <p:nvPr/>
        </p:nvSpPr>
        <p:spPr bwMode="auto">
          <a:xfrm>
            <a:off x="3154363" y="1611313"/>
            <a:ext cx="1644650" cy="366712"/>
          </a:xfrm>
          <a:prstGeom prst="rect">
            <a:avLst/>
          </a:prstGeom>
          <a:noFill/>
          <a:ln w="9525">
            <a:noFill/>
            <a:miter lim="800000"/>
            <a:headEnd/>
            <a:tailEnd/>
          </a:ln>
        </p:spPr>
        <p:txBody>
          <a:bodyPr>
            <a:spAutoFit/>
          </a:bodyPr>
          <a:lstStyle/>
          <a:p>
            <a:endParaRPr lang="en-GB" sz="1800">
              <a:latin typeface="Calibri" pitchFamily="34" charset="0"/>
            </a:endParaRPr>
          </a:p>
        </p:txBody>
      </p:sp>
      <p:graphicFrame>
        <p:nvGraphicFramePr>
          <p:cNvPr id="183320" name="Group 24"/>
          <p:cNvGraphicFramePr>
            <a:graphicFrameLocks noGrp="1"/>
          </p:cNvGraphicFramePr>
          <p:nvPr/>
        </p:nvGraphicFramePr>
        <p:xfrm>
          <a:off x="1144588" y="1100138"/>
          <a:ext cx="8058150" cy="5273675"/>
        </p:xfrm>
        <a:graphic>
          <a:graphicData uri="http://schemas.openxmlformats.org/drawingml/2006/table">
            <a:tbl>
              <a:tblPr/>
              <a:tblGrid>
                <a:gridCol w="2098675"/>
                <a:gridCol w="5959475"/>
              </a:tblGrid>
              <a:tr h="223838">
                <a:tc>
                  <a:txBody>
                    <a:bodyPr/>
                    <a:lstStyle/>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Option</a:t>
                      </a:r>
                      <a:endParaRPr kumimoji="0" lang="sl-SI" sz="18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Examples</a:t>
                      </a:r>
                      <a:endParaRPr kumimoji="0" lang="sl-SI" sz="18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122363">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Specific landfill disposal: in a facility similar to a conventional</a:t>
                      </a:r>
                      <a:endParaRPr kumimoji="0" lang="sl-SI" sz="1600" b="1" i="0" u="none" strike="noStrike" cap="none" normalizeH="0" baseline="0" smtClean="0">
                        <a:ln>
                          <a:noFill/>
                        </a:ln>
                        <a:solidFill>
                          <a:srgbClr val="FFFFFF"/>
                        </a:solidFill>
                        <a:effectLst/>
                        <a:latin typeface="Calibri" pitchFamily="34" charset="0"/>
                      </a:endParaRPr>
                    </a:p>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landfill facility for industrial refuse </a:t>
                      </a:r>
                      <a:endParaRPr kumimoji="0" lang="sl-SI" sz="16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Such a facility may be designated as a disposal facility for</a:t>
                      </a:r>
                      <a:endParaRPr kumimoji="0" lang="sl-SI" sz="1600" b="0" i="0" u="none" strike="noStrike" cap="none" normalizeH="0" baseline="0" smtClean="0">
                        <a:ln>
                          <a:noFill/>
                        </a:ln>
                        <a:solidFill>
                          <a:srgbClr val="000000"/>
                        </a:solidFill>
                        <a:effectLst/>
                        <a:latin typeface="Calibri" pitchFamily="34" charset="0"/>
                      </a:endParaRPr>
                    </a:p>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very low level radioactive waste (VLLW) with low concentrations or quantities of radioactive content</a:t>
                      </a:r>
                      <a:endParaRPr kumimoji="0" lang="sl-SI"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47625" marR="47625" marT="19050" marB="190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1301750">
                <a:tc>
                  <a:txBody>
                    <a:bodyPr/>
                    <a:lstStyle/>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bg1"/>
                          </a:solidFill>
                          <a:effectLst/>
                          <a:latin typeface="Calibri" pitchFamily="34" charset="0"/>
                          <a:hlinkClick r:id="rId3" tooltip="Near-surface disposal"/>
                        </a:rPr>
                        <a:t>Near-surface disposal</a:t>
                      </a:r>
                      <a:r>
                        <a:rPr kumimoji="0" lang="en-GB" sz="1600" b="1" i="0" u="none" strike="noStrike" cap="none" normalizeH="0" baseline="0" smtClean="0">
                          <a:ln>
                            <a:noFill/>
                          </a:ln>
                          <a:solidFill>
                            <a:schemeClr val="bg1"/>
                          </a:solidFill>
                          <a:effectLst/>
                          <a:latin typeface="Calibri" pitchFamily="34" charset="0"/>
                        </a:rPr>
                        <a:t> at ground level, or in caverns below ground level (at depths of tens of metres</a:t>
                      </a:r>
                      <a:r>
                        <a:rPr kumimoji="0" lang="en-GB" sz="1600" b="1" i="0" u="none" strike="noStrike" cap="none" normalizeH="0" baseline="0" smtClean="0">
                          <a:ln>
                            <a:noFill/>
                          </a:ln>
                          <a:solidFill>
                            <a:srgbClr val="FFFFFF"/>
                          </a:solidFill>
                          <a:effectLst/>
                          <a:latin typeface="Calibri" pitchFamily="34" charset="0"/>
                        </a:rPr>
                        <a:t>)</a:t>
                      </a:r>
                      <a:endParaRPr kumimoji="0" lang="sl-SI" sz="16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Implemented for LLW in many countries, including Czech Republic, Finland, France, Japan, Netherlands, Spain, Sweden, UK and USA.</a:t>
                      </a:r>
                      <a:endParaRPr kumimoji="0" lang="sl-SI" sz="1600" b="0" i="0" u="none" strike="noStrike" cap="none" normalizeH="0" baseline="0" smtClean="0">
                        <a:ln>
                          <a:noFill/>
                        </a:ln>
                        <a:solidFill>
                          <a:srgbClr val="000000"/>
                        </a:solidFill>
                        <a:effectLst/>
                        <a:latin typeface="Calibri" pitchFamily="34" charset="0"/>
                      </a:endParaRPr>
                    </a:p>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 </a:t>
                      </a:r>
                      <a:endParaRPr kumimoji="0" lang="sl-SI" sz="1600" b="0" i="0" u="none" strike="noStrike" cap="none" normalizeH="0" baseline="0" smtClean="0">
                        <a:ln>
                          <a:noFill/>
                        </a:ln>
                        <a:solidFill>
                          <a:srgbClr val="000000"/>
                        </a:solidFill>
                        <a:effectLst/>
                        <a:latin typeface="Calibri" pitchFamily="34" charset="0"/>
                      </a:endParaRPr>
                    </a:p>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Implemented in Finland and Sweden for LLW and short-lived ILW.</a:t>
                      </a:r>
                      <a:endParaRPr kumimoji="0" lang="sl-SI" sz="1600" b="0" i="0" u="none" strike="noStrike" cap="none" normalizeH="0" baseline="0" smtClean="0">
                        <a:ln>
                          <a:noFill/>
                        </a:ln>
                        <a:solidFill>
                          <a:srgbClr val="000000"/>
                        </a:solidFill>
                        <a:effectLst/>
                        <a:latin typeface="Calibri" pitchFamily="34" charset="0"/>
                      </a:endParaRPr>
                    </a:p>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 </a:t>
                      </a:r>
                      <a:endParaRPr kumimoji="0" lang="sl-SI"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47625" marR="47625" marT="19050" marB="1905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r h="1660525">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Disposal of intermediate level waste</a:t>
                      </a:r>
                      <a:endParaRPr kumimoji="0" lang="sl-SI" sz="1600" b="1" i="0" u="none" strike="noStrike" cap="none" normalizeH="0" baseline="0" smtClean="0">
                        <a:ln>
                          <a:noFill/>
                        </a:ln>
                        <a:solidFill>
                          <a:srgbClr val="FFFFFF"/>
                        </a:solidFill>
                        <a:effectLst/>
                        <a:latin typeface="Calibri" pitchFamily="34" charset="0"/>
                      </a:endParaRPr>
                    </a:p>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 </a:t>
                      </a:r>
                      <a:endParaRPr kumimoji="0" lang="sl-SI" sz="16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Depending on its characteristics, (ILW can be disposed of in different types of facility. Disposal could be by emplacement in a facility constructed in caverns, vaults or silos at least a few tens of metres below ground level and up to a few hundred metres below ground level. It could include purpose built facilities and facilities developed in or from existing mines. It could also include facilities developed by drift mining into mountainsides or hillsides, in which case the overlying cover could be more than 100 m deep.</a:t>
                      </a:r>
                      <a:endParaRPr kumimoji="0" lang="sl-SI"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47625" marR="47625" marT="19050" marB="190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bl>
          </a:graphicData>
        </a:graphic>
      </p:graphicFrame>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5462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38D7050E-648C-47FB-8D81-92E33648008B}" type="slidenum">
              <a:rPr lang="en-US" smtClean="0"/>
              <a:pPr fontAlgn="base">
                <a:spcBef>
                  <a:spcPct val="0"/>
                </a:spcBef>
                <a:spcAft>
                  <a:spcPct val="0"/>
                </a:spcAft>
              </a:pPr>
              <a:t>78</a:t>
            </a:fld>
            <a:endParaRPr lang="en-US" smtClean="0"/>
          </a:p>
        </p:txBody>
      </p:sp>
      <p:sp>
        <p:nvSpPr>
          <p:cNvPr id="154627" name="Title 1"/>
          <p:cNvSpPr>
            <a:spLocks noGrp="1"/>
          </p:cNvSpPr>
          <p:nvPr>
            <p:ph type="title" idx="4294967295"/>
          </p:nvPr>
        </p:nvSpPr>
        <p:spPr/>
        <p:txBody>
          <a:bodyPr lIns="91440" tIns="45720" rIns="91440" bIns="45720"/>
          <a:lstStyle/>
          <a:p>
            <a:pPr eaLnBrk="1" hangingPunct="1"/>
            <a:r>
              <a:rPr lang="en-GB" smtClean="0"/>
              <a:t>Waste disposal</a:t>
            </a:r>
          </a:p>
        </p:txBody>
      </p:sp>
      <p:sp>
        <p:nvSpPr>
          <p:cNvPr id="154628" name="TextBox 9"/>
          <p:cNvSpPr txBox="1">
            <a:spLocks noChangeArrowheads="1"/>
          </p:cNvSpPr>
          <p:nvPr/>
        </p:nvSpPr>
        <p:spPr bwMode="auto">
          <a:xfrm>
            <a:off x="3389313" y="1595438"/>
            <a:ext cx="1644650" cy="366712"/>
          </a:xfrm>
          <a:prstGeom prst="rect">
            <a:avLst/>
          </a:prstGeom>
          <a:noFill/>
          <a:ln w="9525">
            <a:noFill/>
            <a:miter lim="800000"/>
            <a:headEnd/>
            <a:tailEnd/>
          </a:ln>
        </p:spPr>
        <p:txBody>
          <a:bodyPr>
            <a:spAutoFit/>
          </a:bodyPr>
          <a:lstStyle/>
          <a:p>
            <a:endParaRPr lang="en-GB" sz="1800">
              <a:latin typeface="Calibri" pitchFamily="34" charset="0"/>
            </a:endParaRPr>
          </a:p>
        </p:txBody>
      </p:sp>
      <p:sp>
        <p:nvSpPr>
          <p:cNvPr id="154629" name="TextBox 11"/>
          <p:cNvSpPr txBox="1">
            <a:spLocks noChangeArrowheads="1"/>
          </p:cNvSpPr>
          <p:nvPr/>
        </p:nvSpPr>
        <p:spPr bwMode="auto">
          <a:xfrm>
            <a:off x="3154363" y="1611313"/>
            <a:ext cx="1644650" cy="366712"/>
          </a:xfrm>
          <a:prstGeom prst="rect">
            <a:avLst/>
          </a:prstGeom>
          <a:noFill/>
          <a:ln w="9525">
            <a:noFill/>
            <a:miter lim="800000"/>
            <a:headEnd/>
            <a:tailEnd/>
          </a:ln>
        </p:spPr>
        <p:txBody>
          <a:bodyPr>
            <a:spAutoFit/>
          </a:bodyPr>
          <a:lstStyle/>
          <a:p>
            <a:endParaRPr lang="en-GB" sz="1800">
              <a:latin typeface="Calibri" pitchFamily="34" charset="0"/>
            </a:endParaRPr>
          </a:p>
        </p:txBody>
      </p:sp>
      <p:graphicFrame>
        <p:nvGraphicFramePr>
          <p:cNvPr id="185367" name="Group 23"/>
          <p:cNvGraphicFramePr>
            <a:graphicFrameLocks noGrp="1"/>
          </p:cNvGraphicFramePr>
          <p:nvPr/>
        </p:nvGraphicFramePr>
        <p:xfrm>
          <a:off x="1289050" y="1074738"/>
          <a:ext cx="7777163" cy="5235575"/>
        </p:xfrm>
        <a:graphic>
          <a:graphicData uri="http://schemas.openxmlformats.org/drawingml/2006/table">
            <a:tbl>
              <a:tblPr/>
              <a:tblGrid>
                <a:gridCol w="2025650"/>
                <a:gridCol w="5751513"/>
              </a:tblGrid>
              <a:tr h="2052638">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hlinkClick r:id="rId2" tooltip="Deep geological disposal"/>
                        </a:rPr>
                        <a:t>G</a:t>
                      </a:r>
                      <a:r>
                        <a:rPr kumimoji="0" lang="en-GB" sz="1600" b="1" i="0" u="sng" strike="noStrike" cap="none" normalizeH="0" baseline="0" smtClean="0">
                          <a:ln>
                            <a:noFill/>
                          </a:ln>
                          <a:solidFill>
                            <a:srgbClr val="FFFFFF"/>
                          </a:solidFill>
                          <a:effectLst/>
                          <a:latin typeface="Calibri" pitchFamily="34" charset="0"/>
                          <a:hlinkClick r:id="rId2" tooltip="Deep geological disposal"/>
                        </a:rPr>
                        <a:t>eological disposal</a:t>
                      </a:r>
                      <a:r>
                        <a:rPr kumimoji="0" lang="en-GB" sz="1600" b="1" i="0" u="none" strike="noStrike" cap="none" normalizeH="0" baseline="0" smtClean="0">
                          <a:ln>
                            <a:noFill/>
                          </a:ln>
                          <a:solidFill>
                            <a:srgbClr val="FFFFFF"/>
                          </a:solidFill>
                          <a:effectLst/>
                          <a:latin typeface="Calibri" pitchFamily="34" charset="0"/>
                        </a:rPr>
                        <a:t/>
                      </a:r>
                      <a:br>
                        <a:rPr kumimoji="0" lang="en-GB" sz="1600" b="1" i="0" u="none" strike="noStrike" cap="none" normalizeH="0" baseline="0" smtClean="0">
                          <a:ln>
                            <a:noFill/>
                          </a:ln>
                          <a:solidFill>
                            <a:srgbClr val="FFFFFF"/>
                          </a:solidFill>
                          <a:effectLst/>
                          <a:latin typeface="Calibri" pitchFamily="34" charset="0"/>
                        </a:rPr>
                      </a:br>
                      <a:r>
                        <a:rPr kumimoji="0" lang="en-GB" sz="1600" b="1" i="0" u="none" strike="noStrike" cap="none" normalizeH="0" baseline="0" smtClean="0">
                          <a:ln>
                            <a:noFill/>
                          </a:ln>
                          <a:solidFill>
                            <a:srgbClr val="FFFFFF"/>
                          </a:solidFill>
                          <a:effectLst/>
                          <a:latin typeface="Calibri" pitchFamily="34" charset="0"/>
                        </a:rPr>
                        <a:t>(at depths between 250m and 1000m)</a:t>
                      </a:r>
                      <a:endParaRPr kumimoji="0" lang="sl-SI" sz="16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Most countries with high-level and long-lived radioactive waste have investigated deep geological disposal and it is official policy in various countries (variations also include multinational facilities).</a:t>
                      </a:r>
                      <a:endParaRPr kumimoji="0" lang="sl-SI" sz="1600" b="1" i="0" u="none" strike="noStrike" cap="none" normalizeH="0" baseline="0" smtClean="0">
                        <a:ln>
                          <a:noFill/>
                        </a:ln>
                        <a:solidFill>
                          <a:srgbClr val="FFFFFF"/>
                        </a:solidFill>
                        <a:effectLst/>
                        <a:latin typeface="Calibri" pitchFamily="34" charset="0"/>
                      </a:endParaRPr>
                    </a:p>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Implemented in USA for defence-related ILW.</a:t>
                      </a:r>
                      <a:endParaRPr kumimoji="0" lang="sl-SI" sz="1600" b="1" i="0" u="none" strike="noStrike" cap="none" normalizeH="0" baseline="0" smtClean="0">
                        <a:ln>
                          <a:noFill/>
                        </a:ln>
                        <a:solidFill>
                          <a:srgbClr val="FFFFFF"/>
                        </a:solidFill>
                        <a:effectLst/>
                        <a:latin typeface="Calibri" pitchFamily="34" charset="0"/>
                      </a:endParaRPr>
                    </a:p>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Preferred sites for HLW/spent fuel selected in France, Sweden, Finland and USA</a:t>
                      </a:r>
                      <a:endParaRPr kumimoji="0" lang="sl-SI" sz="1600" b="1" i="0" u="none" strike="noStrike" cap="none" normalizeH="0" baseline="0" smtClean="0">
                        <a:ln>
                          <a:noFill/>
                        </a:ln>
                        <a:solidFill>
                          <a:srgbClr val="FFFFFF"/>
                        </a:solidFill>
                        <a:effectLst/>
                        <a:latin typeface="Calibri" pitchFamily="34" charset="0"/>
                      </a:endParaRPr>
                    </a:p>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Geological repository site selection process commenced in UK and Canada.</a:t>
                      </a:r>
                      <a:endParaRPr kumimoji="0" lang="sl-SI" sz="1600" b="1" i="0" u="none" strike="noStrike" cap="none" normalizeH="0" baseline="0" smtClean="0">
                        <a:ln>
                          <a:noFill/>
                        </a:ln>
                        <a:solidFill>
                          <a:srgbClr val="FFFFFF"/>
                        </a:solidFill>
                        <a:effectLst/>
                        <a:latin typeface="Calibri" pitchFamily="34" charset="0"/>
                      </a:endParaRPr>
                    </a:p>
                    <a:p>
                      <a:pPr marL="0" marR="0" lvl="0" indent="0" algn="just"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 </a:t>
                      </a:r>
                      <a:endParaRPr kumimoji="0" lang="sl-SI" sz="16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452563">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FFFF"/>
                          </a:solidFill>
                          <a:effectLst/>
                          <a:latin typeface="Calibri" pitchFamily="34" charset="0"/>
                        </a:rPr>
                        <a:t>Borehole disposal: a facility consisting of an array of boreholes, or a single borehole.</a:t>
                      </a:r>
                      <a:endParaRPr kumimoji="0" lang="sl-SI" sz="16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A borehole disposal facility is designed further disposal of only relatively small volumes of waste, in particular disused sealed radioactive sources. A design option for very deep boreholes, several kilometres deep, has been examined for the disposal of solid high level waste and spent fuel, but this option has not been adopted for a disposal facility by any country.</a:t>
                      </a:r>
                      <a:endParaRPr kumimoji="0" lang="sl-SI"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47625" marR="47625" marT="19050" marB="1905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1252538">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1" i="0" u="sng" strike="noStrike" cap="none" normalizeH="0" baseline="0" smtClean="0">
                          <a:ln>
                            <a:noFill/>
                          </a:ln>
                          <a:solidFill>
                            <a:srgbClr val="FFFFFF"/>
                          </a:solidFill>
                          <a:effectLst/>
                          <a:latin typeface="Calibri" pitchFamily="34" charset="0"/>
                        </a:rPr>
                        <a:t>Disposal of mining and mineral processing waste</a:t>
                      </a:r>
                      <a:endParaRPr kumimoji="0" lang="sl-SI" sz="1600" b="1" i="0" u="none" strike="noStrike" cap="none" normalizeH="0" baseline="0" smtClean="0">
                        <a:ln>
                          <a:noFill/>
                        </a:ln>
                        <a:solidFill>
                          <a:srgbClr val="FFFFFF"/>
                        </a:solidFill>
                        <a:effectLst/>
                        <a:latin typeface="Times New Roman" pitchFamily="18" charset="0"/>
                        <a:cs typeface="Times New Roman" pitchFamily="18" charset="0"/>
                      </a:endParaRPr>
                    </a:p>
                  </a:txBody>
                  <a:tcPr marL="47625" marR="47625" marT="19050" marB="1905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898525"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Calibri" pitchFamily="34" charset="0"/>
                        </a:rPr>
                        <a:t>Disposal usually on or near the ground surface, but the manner and the large volumes in which the waste arises, its physicochemical form and its content of long lived radionuclides of natural origin distinguish it from other radioactive waste. The waste is generally stabilized in situ and covered with various layers of rock and soil.</a:t>
                      </a:r>
                      <a:endParaRPr kumimoji="0" lang="sl-SI" sz="1600" b="0" i="0" u="none" strike="noStrike" cap="none" normalizeH="0" baseline="0" smtClean="0">
                        <a:ln>
                          <a:noFill/>
                        </a:ln>
                        <a:solidFill>
                          <a:srgbClr val="000000"/>
                        </a:solidFill>
                        <a:effectLst/>
                        <a:latin typeface="Times New Roman" pitchFamily="18" charset="0"/>
                        <a:cs typeface="Times New Roman" pitchFamily="18" charset="0"/>
                      </a:endParaRPr>
                    </a:p>
                  </a:txBody>
                  <a:tcPr marL="47625" marR="47625" marT="19050" marB="1905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bl>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5565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D12796C8-6B46-4279-8ABE-3B37F88A9CA7}" type="slidenum">
              <a:rPr lang="en-US" smtClean="0"/>
              <a:pPr fontAlgn="base">
                <a:spcBef>
                  <a:spcPct val="0"/>
                </a:spcBef>
                <a:spcAft>
                  <a:spcPct val="0"/>
                </a:spcAft>
              </a:pPr>
              <a:t>79</a:t>
            </a:fld>
            <a:endParaRPr lang="en-US" smtClean="0"/>
          </a:p>
        </p:txBody>
      </p:sp>
      <p:sp>
        <p:nvSpPr>
          <p:cNvPr id="155651" name="Title 1"/>
          <p:cNvSpPr>
            <a:spLocks noGrp="1"/>
          </p:cNvSpPr>
          <p:nvPr>
            <p:ph type="title" idx="4294967295"/>
          </p:nvPr>
        </p:nvSpPr>
        <p:spPr/>
        <p:txBody>
          <a:bodyPr lIns="91440" tIns="45720" rIns="91440" bIns="45720"/>
          <a:lstStyle/>
          <a:p>
            <a:pPr eaLnBrk="1" hangingPunct="1"/>
            <a:r>
              <a:rPr lang="en-GB" smtClean="0"/>
              <a:t>Near-surface disposal facilities at ground level</a:t>
            </a:r>
          </a:p>
        </p:txBody>
      </p:sp>
      <p:sp>
        <p:nvSpPr>
          <p:cNvPr id="15565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On or below the surface where the protective covering is of the order of a </a:t>
            </a:r>
            <a:r>
              <a:rPr lang="en-GB" sz="2800" b="1" smtClean="0">
                <a:solidFill>
                  <a:srgbClr val="654A15"/>
                </a:solidFill>
              </a:rPr>
              <a:t>few metres thick</a:t>
            </a:r>
            <a:r>
              <a:rPr lang="en-GB" sz="2800" smtClean="0"/>
              <a:t>. </a:t>
            </a:r>
          </a:p>
          <a:p>
            <a:pPr eaLnBrk="1" hangingPunct="1">
              <a:spcAft>
                <a:spcPts val="600"/>
              </a:spcAft>
            </a:pPr>
            <a:r>
              <a:rPr lang="en-GB" sz="2800" smtClean="0"/>
              <a:t>Waste containers are placed in </a:t>
            </a:r>
            <a:r>
              <a:rPr lang="en-GB" sz="2800" b="1" smtClean="0">
                <a:solidFill>
                  <a:srgbClr val="654A15"/>
                </a:solidFill>
              </a:rPr>
              <a:t>constructed vaults</a:t>
            </a:r>
            <a:r>
              <a:rPr lang="en-GB" sz="2800" smtClean="0"/>
              <a:t> and when full the vaults are backfilled.</a:t>
            </a:r>
          </a:p>
          <a:p>
            <a:pPr eaLnBrk="1" hangingPunct="1">
              <a:spcAft>
                <a:spcPts val="600"/>
              </a:spcAft>
            </a:pPr>
            <a:r>
              <a:rPr lang="en-GB" sz="2800" smtClean="0"/>
              <a:t>Eventually they will be covered and capped with an impermeable membrane and topsoil.</a:t>
            </a:r>
          </a:p>
          <a:p>
            <a:pPr eaLnBrk="1" hangingPunct="1">
              <a:spcAft>
                <a:spcPts val="600"/>
              </a:spcAft>
            </a:pPr>
            <a:r>
              <a:rPr lang="en-GB" sz="2800" smtClean="0"/>
              <a:t>Incorporate some form of </a:t>
            </a:r>
            <a:r>
              <a:rPr lang="en-GB" sz="2800" b="1" smtClean="0">
                <a:solidFill>
                  <a:srgbClr val="654A15"/>
                </a:solidFill>
              </a:rPr>
              <a:t>drainage and possibly a gas venting system</a:t>
            </a:r>
            <a:r>
              <a:rPr lang="en-GB" sz="2800" smtClean="0"/>
              <a:t>.</a:t>
            </a:r>
          </a:p>
          <a:p>
            <a:pPr eaLnBrk="1" hangingPunct="1">
              <a:spcAft>
                <a:spcPts val="600"/>
              </a:spcAft>
            </a:pPr>
            <a:endParaRPr lang="en-GB" sz="28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2253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B2D0A16-E5B4-4CAE-B4C1-B86BCC761898}" type="slidenum">
              <a:rPr lang="en-US" smtClean="0"/>
              <a:pPr fontAlgn="base">
                <a:spcBef>
                  <a:spcPct val="0"/>
                </a:spcBef>
                <a:spcAft>
                  <a:spcPct val="0"/>
                </a:spcAft>
              </a:pPr>
              <a:t>8</a:t>
            </a:fld>
            <a:endParaRPr lang="en-US" smtClean="0"/>
          </a:p>
        </p:txBody>
      </p:sp>
      <p:sp>
        <p:nvSpPr>
          <p:cNvPr id="22531" name="Title 1"/>
          <p:cNvSpPr>
            <a:spLocks noGrp="1"/>
          </p:cNvSpPr>
          <p:nvPr>
            <p:ph type="title" idx="4294967295"/>
          </p:nvPr>
        </p:nvSpPr>
        <p:spPr/>
        <p:txBody>
          <a:bodyPr lIns="91440" tIns="45720" rIns="91440" bIns="45720"/>
          <a:lstStyle/>
          <a:p>
            <a:pPr eaLnBrk="1" hangingPunct="1"/>
            <a:r>
              <a:rPr lang="en-GB" smtClean="0"/>
              <a:t>Radioactive waste – mining &amp; milling</a:t>
            </a:r>
          </a:p>
        </p:txBody>
      </p:sp>
      <p:sp>
        <p:nvSpPr>
          <p:cNvPr id="22532" name="Content Placeholder 2"/>
          <p:cNvSpPr>
            <a:spLocks noGrp="1"/>
          </p:cNvSpPr>
          <p:nvPr>
            <p:ph idx="4294967295"/>
          </p:nvPr>
        </p:nvSpPr>
        <p:spPr>
          <a:xfrm>
            <a:off x="514350" y="1484313"/>
            <a:ext cx="9158288" cy="4679950"/>
          </a:xfrm>
        </p:spPr>
        <p:txBody>
          <a:bodyPr/>
          <a:lstStyle/>
          <a:p>
            <a:pPr eaLnBrk="1" hangingPunct="1">
              <a:spcAft>
                <a:spcPts val="600"/>
              </a:spcAft>
            </a:pPr>
            <a:r>
              <a:rPr lang="en-GB" sz="2400" b="1" smtClean="0">
                <a:solidFill>
                  <a:srgbClr val="654A15"/>
                </a:solidFill>
              </a:rPr>
              <a:t>Tailing wastes</a:t>
            </a:r>
            <a:r>
              <a:rPr lang="en-GB" sz="2400" smtClean="0"/>
              <a:t>:</a:t>
            </a:r>
          </a:p>
          <a:p>
            <a:pPr lvl="1" indent="-358775" eaLnBrk="1" hangingPunct="1">
              <a:spcBef>
                <a:spcPts val="300"/>
              </a:spcBef>
              <a:spcAft>
                <a:spcPts val="300"/>
              </a:spcAft>
            </a:pPr>
            <a:r>
              <a:rPr lang="en-GB" sz="2400" smtClean="0"/>
              <a:t>are generated during the </a:t>
            </a:r>
            <a:r>
              <a:rPr lang="en-GB" sz="2400" b="1" smtClean="0">
                <a:solidFill>
                  <a:srgbClr val="654A15"/>
                </a:solidFill>
              </a:rPr>
              <a:t>milling</a:t>
            </a:r>
            <a:r>
              <a:rPr lang="en-GB" sz="2400" smtClean="0"/>
              <a:t> of ores to extract uranium and thorium. </a:t>
            </a:r>
          </a:p>
          <a:p>
            <a:pPr lvl="1" indent="-358775" eaLnBrk="1" hangingPunct="1">
              <a:spcBef>
                <a:spcPts val="300"/>
              </a:spcBef>
              <a:spcAft>
                <a:spcPts val="300"/>
              </a:spcAft>
            </a:pPr>
            <a:r>
              <a:rPr lang="en-GB" sz="2400" smtClean="0"/>
              <a:t>have relatively low concentrations of radioactive materials with long half-lives. </a:t>
            </a:r>
          </a:p>
          <a:p>
            <a:pPr lvl="1" indent="-358775" eaLnBrk="1" hangingPunct="1">
              <a:spcBef>
                <a:spcPts val="300"/>
              </a:spcBef>
              <a:spcAft>
                <a:spcPts val="300"/>
              </a:spcAft>
            </a:pPr>
            <a:r>
              <a:rPr lang="en-GB" sz="2400" smtClean="0"/>
              <a:t>contain radium, thorium, and small residual amounts of uranium that were not extracted during the milling process.</a:t>
            </a:r>
          </a:p>
          <a:p>
            <a:pPr eaLnBrk="1" hangingPunct="1">
              <a:spcAft>
                <a:spcPts val="600"/>
              </a:spcAft>
            </a:pPr>
            <a:endParaRPr lang="en-GB" sz="2400" smtClean="0"/>
          </a:p>
          <a:p>
            <a:pPr eaLnBrk="1" hangingPunct="1">
              <a:spcAft>
                <a:spcPts val="600"/>
              </a:spcAft>
            </a:pPr>
            <a:r>
              <a:rPr lang="en-GB" sz="2400" smtClean="0"/>
              <a:t>The </a:t>
            </a:r>
            <a:r>
              <a:rPr lang="en-GB" sz="2400" b="1" smtClean="0">
                <a:solidFill>
                  <a:srgbClr val="654A15"/>
                </a:solidFill>
              </a:rPr>
              <a:t>uranium mill tailings </a:t>
            </a:r>
            <a:r>
              <a:rPr lang="en-GB" sz="2400" smtClean="0"/>
              <a:t>contain chemical and radiological material discarded from the mill. Radium and thorium, which are the dominant radioactive materials in mill tailings, have long half-lives (1,600 and 77,000 years respectively). </a:t>
            </a:r>
          </a:p>
          <a:p>
            <a:pPr eaLnBrk="1" hangingPunct="1">
              <a:spcAft>
                <a:spcPts val="600"/>
              </a:spcAft>
            </a:pPr>
            <a:endParaRPr lang="en-GB" sz="2400" smtClean="0"/>
          </a:p>
          <a:p>
            <a:pPr eaLnBrk="1" hangingPunct="1">
              <a:spcAft>
                <a:spcPts val="600"/>
              </a:spcAft>
            </a:pPr>
            <a:endParaRPr lang="en-GB" sz="2400" smtClean="0"/>
          </a:p>
          <a:p>
            <a:pPr eaLnBrk="1" hangingPunct="1">
              <a:spcAft>
                <a:spcPts val="600"/>
              </a:spcAft>
            </a:pPr>
            <a:endParaRPr lang="en-GB" sz="240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5769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8CB6A7A9-1C72-48E0-ACBD-8118871B7E28}" type="slidenum">
              <a:rPr lang="en-US" smtClean="0"/>
              <a:pPr fontAlgn="base">
                <a:spcBef>
                  <a:spcPct val="0"/>
                </a:spcBef>
                <a:spcAft>
                  <a:spcPct val="0"/>
                </a:spcAft>
              </a:pPr>
              <a:t>80</a:t>
            </a:fld>
            <a:endParaRPr lang="en-US" smtClean="0"/>
          </a:p>
        </p:txBody>
      </p:sp>
      <p:sp>
        <p:nvSpPr>
          <p:cNvPr id="157699" name="Title 1"/>
          <p:cNvSpPr>
            <a:spLocks noGrp="1"/>
          </p:cNvSpPr>
          <p:nvPr>
            <p:ph type="title" idx="4294967295"/>
          </p:nvPr>
        </p:nvSpPr>
        <p:spPr/>
        <p:txBody>
          <a:bodyPr lIns="91440" tIns="45720" rIns="91440" bIns="45720"/>
          <a:lstStyle/>
          <a:p>
            <a:pPr eaLnBrk="1" hangingPunct="1"/>
            <a:r>
              <a:rPr lang="en-GB" smtClean="0"/>
              <a:t>Near-surface disposal facilities in caverns below ground level</a:t>
            </a:r>
          </a:p>
        </p:txBody>
      </p:sp>
      <p:sp>
        <p:nvSpPr>
          <p:cNvPr id="157700"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b="1" smtClean="0">
                <a:solidFill>
                  <a:srgbClr val="654A15"/>
                </a:solidFill>
              </a:rPr>
              <a:t>Underground</a:t>
            </a:r>
            <a:r>
              <a:rPr lang="en-GB" sz="2800" smtClean="0"/>
              <a:t> </a:t>
            </a:r>
            <a:r>
              <a:rPr lang="en-GB" sz="2800" b="1" smtClean="0">
                <a:solidFill>
                  <a:srgbClr val="654A15"/>
                </a:solidFill>
              </a:rPr>
              <a:t>excavation</a:t>
            </a:r>
            <a:r>
              <a:rPr lang="en-GB" sz="2800" smtClean="0"/>
              <a:t> </a:t>
            </a:r>
            <a:r>
              <a:rPr lang="en-GB" sz="2800" b="1" smtClean="0">
                <a:solidFill>
                  <a:srgbClr val="654A15"/>
                </a:solidFill>
              </a:rPr>
              <a:t>of</a:t>
            </a:r>
            <a:r>
              <a:rPr lang="en-GB" sz="2800" smtClean="0"/>
              <a:t> </a:t>
            </a:r>
            <a:r>
              <a:rPr lang="en-GB" sz="2800" b="1" smtClean="0">
                <a:solidFill>
                  <a:srgbClr val="654A15"/>
                </a:solidFill>
              </a:rPr>
              <a:t>caverns</a:t>
            </a:r>
            <a:r>
              <a:rPr lang="en-GB" sz="2800" smtClean="0"/>
              <a:t>.</a:t>
            </a:r>
          </a:p>
          <a:p>
            <a:pPr eaLnBrk="1" hangingPunct="1">
              <a:spcAft>
                <a:spcPts val="600"/>
              </a:spcAft>
            </a:pPr>
            <a:endParaRPr lang="en-GB" sz="2800" smtClean="0"/>
          </a:p>
          <a:p>
            <a:pPr eaLnBrk="1" hangingPunct="1">
              <a:spcAft>
                <a:spcPts val="600"/>
              </a:spcAft>
            </a:pPr>
            <a:r>
              <a:rPr lang="en-GB" sz="2800" smtClean="0"/>
              <a:t>At a depth of </a:t>
            </a:r>
            <a:r>
              <a:rPr lang="en-GB" sz="2800" b="1" smtClean="0">
                <a:solidFill>
                  <a:srgbClr val="654A15"/>
                </a:solidFill>
              </a:rPr>
              <a:t>several tens of metres</a:t>
            </a:r>
            <a:r>
              <a:rPr lang="en-GB" sz="2800" smtClean="0"/>
              <a:t> below the Earth's surface.</a:t>
            </a:r>
          </a:p>
          <a:p>
            <a:pPr eaLnBrk="1" hangingPunct="1">
              <a:spcAft>
                <a:spcPts val="600"/>
              </a:spcAft>
            </a:pPr>
            <a:endParaRPr lang="en-GB" sz="2800" smtClean="0"/>
          </a:p>
          <a:p>
            <a:pPr eaLnBrk="1" hangingPunct="1">
              <a:spcAft>
                <a:spcPts val="600"/>
              </a:spcAft>
            </a:pPr>
            <a:r>
              <a:rPr lang="en-GB" sz="2800" smtClean="0"/>
              <a:t>Accessed through a drift.</a:t>
            </a:r>
            <a:endParaRPr lang="sl-SI" sz="2800" smtClean="0"/>
          </a:p>
          <a:p>
            <a:pPr eaLnBrk="1" hangingPunct="1">
              <a:spcAft>
                <a:spcPts val="600"/>
              </a:spcAft>
            </a:pPr>
            <a:endParaRPr lang="en-GB" sz="2800"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5974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2DAD9052-5DD5-46CC-8112-0BA8B305A358}" type="slidenum">
              <a:rPr lang="en-US" smtClean="0"/>
              <a:pPr fontAlgn="base">
                <a:spcBef>
                  <a:spcPct val="0"/>
                </a:spcBef>
                <a:spcAft>
                  <a:spcPct val="0"/>
                </a:spcAft>
              </a:pPr>
              <a:t>81</a:t>
            </a:fld>
            <a:endParaRPr lang="en-US" smtClean="0"/>
          </a:p>
        </p:txBody>
      </p:sp>
      <p:sp>
        <p:nvSpPr>
          <p:cNvPr id="159747" name="Title 1"/>
          <p:cNvSpPr>
            <a:spLocks noGrp="1"/>
          </p:cNvSpPr>
          <p:nvPr>
            <p:ph type="title" idx="4294967295"/>
          </p:nvPr>
        </p:nvSpPr>
        <p:spPr/>
        <p:txBody>
          <a:bodyPr lIns="91440" tIns="45720" rIns="91440" bIns="45720"/>
          <a:lstStyle/>
          <a:p>
            <a:pPr eaLnBrk="1" hangingPunct="1"/>
            <a:r>
              <a:rPr lang="en-GB" smtClean="0"/>
              <a:t>Disposal facilities – Near surface</a:t>
            </a:r>
          </a:p>
        </p:txBody>
      </p:sp>
      <p:sp>
        <p:nvSpPr>
          <p:cNvPr id="159748" name="Content Placeholder 2"/>
          <p:cNvSpPr>
            <a:spLocks noGrp="1"/>
          </p:cNvSpPr>
          <p:nvPr>
            <p:ph idx="4294967295"/>
          </p:nvPr>
        </p:nvSpPr>
        <p:spPr>
          <a:xfrm>
            <a:off x="541338" y="1570038"/>
            <a:ext cx="9158287" cy="4681537"/>
          </a:xfrm>
        </p:spPr>
        <p:txBody>
          <a:bodyPr/>
          <a:lstStyle/>
          <a:p>
            <a:pPr eaLnBrk="1" hangingPunct="1">
              <a:spcAft>
                <a:spcPts val="600"/>
              </a:spcAft>
            </a:pPr>
            <a:endParaRPr lang="en-GB" sz="2800" smtClean="0"/>
          </a:p>
          <a:p>
            <a:pPr eaLnBrk="1" hangingPunct="1">
              <a:spcAft>
                <a:spcPts val="600"/>
              </a:spcAft>
            </a:pPr>
            <a:r>
              <a:rPr lang="en-GB" sz="2800" smtClean="0"/>
              <a:t>Affected by </a:t>
            </a:r>
            <a:r>
              <a:rPr lang="en-GB" sz="2800" b="1" smtClean="0">
                <a:solidFill>
                  <a:srgbClr val="654A15"/>
                </a:solidFill>
              </a:rPr>
              <a:t>long-term climate changes </a:t>
            </a:r>
            <a:r>
              <a:rPr lang="en-GB" sz="2800" smtClean="0"/>
              <a:t>(such as glaciation) and this effect must be taken into account when considering safety as such changes could cause </a:t>
            </a:r>
            <a:r>
              <a:rPr lang="en-GB" sz="2800" b="1" smtClean="0">
                <a:solidFill>
                  <a:srgbClr val="654A15"/>
                </a:solidFill>
              </a:rPr>
              <a:t>disruption of these facilities</a:t>
            </a:r>
            <a:r>
              <a:rPr lang="en-GB" sz="2800" smtClean="0"/>
              <a:t>.</a:t>
            </a:r>
          </a:p>
          <a:p>
            <a:pPr eaLnBrk="1" hangingPunct="1">
              <a:spcAft>
                <a:spcPts val="600"/>
              </a:spcAft>
              <a:buFont typeface="Arial" charset="0"/>
              <a:buNone/>
            </a:pPr>
            <a:r>
              <a:rPr lang="en-GB" sz="2800" smtClean="0"/>
              <a:t> </a:t>
            </a:r>
          </a:p>
          <a:p>
            <a:pPr eaLnBrk="1" hangingPunct="1">
              <a:spcAft>
                <a:spcPts val="600"/>
              </a:spcAft>
            </a:pPr>
            <a:r>
              <a:rPr lang="en-GB" sz="2800" smtClean="0"/>
              <a:t>Typically used for </a:t>
            </a:r>
            <a:r>
              <a:rPr lang="en-GB" sz="2800" b="1" smtClean="0">
                <a:solidFill>
                  <a:srgbClr val="654A15"/>
                </a:solidFill>
              </a:rPr>
              <a:t>LLW </a:t>
            </a:r>
            <a:r>
              <a:rPr lang="en-GB" sz="2800" smtClean="0"/>
              <a:t>and </a:t>
            </a:r>
            <a:r>
              <a:rPr lang="en-GB" sz="2800" b="1" smtClean="0">
                <a:solidFill>
                  <a:srgbClr val="654A15"/>
                </a:solidFill>
              </a:rPr>
              <a:t>ILW</a:t>
            </a:r>
            <a:r>
              <a:rPr lang="en-GB" sz="2800" smtClean="0"/>
              <a:t> with a radionuclide content of short half-life (up to about 30 years).</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6179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7C1AE309-F9A3-4FA8-9C44-8680C67CDE40}" type="slidenum">
              <a:rPr lang="en-US" smtClean="0"/>
              <a:pPr fontAlgn="base">
                <a:spcBef>
                  <a:spcPct val="0"/>
                </a:spcBef>
                <a:spcAft>
                  <a:spcPct val="0"/>
                </a:spcAft>
              </a:pPr>
              <a:t>82</a:t>
            </a:fld>
            <a:endParaRPr lang="en-US" smtClean="0"/>
          </a:p>
        </p:txBody>
      </p:sp>
      <p:sp>
        <p:nvSpPr>
          <p:cNvPr id="161795" name="Title 1"/>
          <p:cNvSpPr>
            <a:spLocks noGrp="1"/>
          </p:cNvSpPr>
          <p:nvPr>
            <p:ph type="title" idx="4294967295"/>
          </p:nvPr>
        </p:nvSpPr>
        <p:spPr/>
        <p:txBody>
          <a:bodyPr lIns="91440" tIns="45720" rIns="91440" bIns="45720"/>
          <a:lstStyle/>
          <a:p>
            <a:pPr eaLnBrk="1" hangingPunct="1"/>
            <a:r>
              <a:rPr lang="en-GB" smtClean="0"/>
              <a:t>Deep geological disposal</a:t>
            </a:r>
          </a:p>
        </p:txBody>
      </p:sp>
      <p:sp>
        <p:nvSpPr>
          <p:cNvPr id="161796" name="Content Placeholder 2"/>
          <p:cNvSpPr>
            <a:spLocks noGrp="1"/>
          </p:cNvSpPr>
          <p:nvPr>
            <p:ph idx="4294967295"/>
          </p:nvPr>
        </p:nvSpPr>
        <p:spPr>
          <a:xfrm>
            <a:off x="541338" y="1570038"/>
            <a:ext cx="9158287" cy="4681537"/>
          </a:xfrm>
        </p:spPr>
        <p:txBody>
          <a:bodyPr/>
          <a:lstStyle/>
          <a:p>
            <a:pPr eaLnBrk="1" hangingPunct="1">
              <a:spcAft>
                <a:spcPts val="600"/>
              </a:spcAft>
            </a:pPr>
            <a:r>
              <a:rPr lang="en-GB" sz="2400" smtClean="0"/>
              <a:t>Waste in the underground repositories in </a:t>
            </a:r>
            <a:r>
              <a:rPr lang="en-GB" sz="2400" b="1" smtClean="0">
                <a:solidFill>
                  <a:srgbClr val="654A15"/>
                </a:solidFill>
              </a:rPr>
              <a:t>stable geological formations</a:t>
            </a:r>
            <a:r>
              <a:rPr lang="en-GB" sz="2400" smtClean="0"/>
              <a:t>. </a:t>
            </a:r>
          </a:p>
          <a:p>
            <a:pPr eaLnBrk="1" hangingPunct="1">
              <a:spcAft>
                <a:spcPts val="600"/>
              </a:spcAft>
            </a:pPr>
            <a:r>
              <a:rPr lang="en-GB" sz="2400" smtClean="0"/>
              <a:t>Combination of </a:t>
            </a:r>
            <a:r>
              <a:rPr lang="en-GB" sz="2400" b="1" smtClean="0">
                <a:solidFill>
                  <a:srgbClr val="654A15"/>
                </a:solidFill>
              </a:rPr>
              <a:t>engineered and natural barriers</a:t>
            </a:r>
            <a:r>
              <a:rPr lang="en-GB" sz="2400" smtClean="0"/>
              <a:t> (rock, salt, clay).</a:t>
            </a:r>
          </a:p>
          <a:p>
            <a:pPr eaLnBrk="1" hangingPunct="1">
              <a:spcAft>
                <a:spcPts val="600"/>
              </a:spcAft>
            </a:pPr>
            <a:r>
              <a:rPr lang="en-GB" sz="2400" smtClean="0"/>
              <a:t>No obligation to actively maintain the facility is passed on to future generations.</a:t>
            </a:r>
          </a:p>
          <a:p>
            <a:pPr eaLnBrk="1" hangingPunct="1">
              <a:spcAft>
                <a:spcPts val="600"/>
              </a:spcAft>
            </a:pPr>
            <a:r>
              <a:rPr lang="en-GB" sz="2400" smtClean="0"/>
              <a:t> </a:t>
            </a:r>
            <a:r>
              <a:rPr lang="en-GB" sz="2400" b="1" smtClean="0">
                <a:solidFill>
                  <a:srgbClr val="654A15"/>
                </a:solidFill>
              </a:rPr>
              <a:t>Multi-barrier concept</a:t>
            </a:r>
            <a:r>
              <a:rPr lang="en-GB" sz="2400" smtClean="0"/>
              <a:t> prevents the radionuclides reaching humans and the environment by providing barriers:</a:t>
            </a:r>
          </a:p>
          <a:p>
            <a:pPr lvl="1" indent="-358775" eaLnBrk="1" hangingPunct="1">
              <a:spcBef>
                <a:spcPts val="300"/>
              </a:spcBef>
              <a:spcAft>
                <a:spcPts val="300"/>
              </a:spcAft>
            </a:pPr>
            <a:r>
              <a:rPr lang="en-GB" sz="2400" smtClean="0"/>
              <a:t>waste packaging,</a:t>
            </a:r>
          </a:p>
          <a:p>
            <a:pPr lvl="1" indent="-358775" eaLnBrk="1" hangingPunct="1">
              <a:spcBef>
                <a:spcPts val="300"/>
              </a:spcBef>
              <a:spcAft>
                <a:spcPts val="300"/>
              </a:spcAft>
            </a:pPr>
            <a:r>
              <a:rPr lang="en-GB" sz="2400" smtClean="0"/>
              <a:t>the engineered repository and </a:t>
            </a:r>
          </a:p>
          <a:p>
            <a:pPr lvl="1" indent="-358775" eaLnBrk="1" hangingPunct="1">
              <a:spcBef>
                <a:spcPts val="300"/>
              </a:spcBef>
              <a:spcAft>
                <a:spcPts val="300"/>
              </a:spcAft>
            </a:pPr>
            <a:r>
              <a:rPr lang="en-GB" sz="2400" smtClean="0"/>
              <a:t>the geology.</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6384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7BE5C2FF-4237-432C-A51E-12B28219E556}" type="slidenum">
              <a:rPr lang="en-US" smtClean="0"/>
              <a:pPr fontAlgn="base">
                <a:spcBef>
                  <a:spcPct val="0"/>
                </a:spcBef>
                <a:spcAft>
                  <a:spcPct val="0"/>
                </a:spcAft>
              </a:pPr>
              <a:t>83</a:t>
            </a:fld>
            <a:endParaRPr lang="en-US" smtClean="0"/>
          </a:p>
        </p:txBody>
      </p:sp>
      <p:sp>
        <p:nvSpPr>
          <p:cNvPr id="163843" name="Title 1"/>
          <p:cNvSpPr>
            <a:spLocks noGrp="1"/>
          </p:cNvSpPr>
          <p:nvPr>
            <p:ph type="title" idx="4294967295"/>
          </p:nvPr>
        </p:nvSpPr>
        <p:spPr/>
        <p:txBody>
          <a:bodyPr lIns="91440" tIns="45720" rIns="91440" bIns="45720"/>
          <a:lstStyle/>
          <a:p>
            <a:pPr eaLnBrk="1" hangingPunct="1"/>
            <a:r>
              <a:rPr lang="en-GB" smtClean="0"/>
              <a:t>Deep geological disposal</a:t>
            </a:r>
          </a:p>
        </p:txBody>
      </p:sp>
      <p:sp>
        <p:nvSpPr>
          <p:cNvPr id="16384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A repository − </a:t>
            </a:r>
            <a:r>
              <a:rPr lang="en-GB" sz="2400" b="1" smtClean="0">
                <a:solidFill>
                  <a:srgbClr val="654A15"/>
                </a:solidFill>
              </a:rPr>
              <a:t>mined tunnels or caverns </a:t>
            </a:r>
            <a:r>
              <a:rPr lang="en-GB" sz="2400" smtClean="0"/>
              <a:t>for placing waste. </a:t>
            </a:r>
          </a:p>
          <a:p>
            <a:pPr eaLnBrk="1" hangingPunct="1">
              <a:spcAft>
                <a:spcPts val="600"/>
              </a:spcAft>
            </a:pPr>
            <a:r>
              <a:rPr lang="en-GB" sz="2400" smtClean="0"/>
              <a:t>In some cases the waste containers are surrounded by a material such as </a:t>
            </a:r>
            <a:r>
              <a:rPr lang="en-GB" sz="2400" b="1" smtClean="0">
                <a:solidFill>
                  <a:srgbClr val="654A15"/>
                </a:solidFill>
              </a:rPr>
              <a:t>cement or clay </a:t>
            </a:r>
            <a:r>
              <a:rPr lang="en-GB" sz="2400" smtClean="0"/>
              <a:t>to provide another barrier (</a:t>
            </a:r>
            <a:r>
              <a:rPr lang="en-GB" sz="2400" b="1" smtClean="0">
                <a:solidFill>
                  <a:srgbClr val="654A15"/>
                </a:solidFill>
              </a:rPr>
              <a:t>buffer and/or backfill</a:t>
            </a:r>
            <a:r>
              <a:rPr lang="en-GB" sz="2400" smtClean="0"/>
              <a:t>).</a:t>
            </a:r>
          </a:p>
          <a:p>
            <a:pPr eaLnBrk="1" hangingPunct="1">
              <a:spcAft>
                <a:spcPts val="600"/>
              </a:spcAft>
            </a:pPr>
            <a:endParaRPr lang="en-GB" sz="2400" smtClean="0"/>
          </a:p>
        </p:txBody>
      </p:sp>
      <p:pic>
        <p:nvPicPr>
          <p:cNvPr id="163845" name="Slika 21" descr="http://4.bp.blogspot.com/-GcXkXqL5-Rs/UNPW8-eM4jI/AAAAAAAADZo/UBp6MDaQ3Ag/s1600/radioactive-waste-storage.jpg"/>
          <p:cNvPicPr>
            <a:picLocks noChangeAspect="1" noChangeArrowheads="1"/>
          </p:cNvPicPr>
          <p:nvPr/>
        </p:nvPicPr>
        <p:blipFill>
          <a:blip r:embed="rId3"/>
          <a:srcRect/>
          <a:stretch>
            <a:fillRect/>
          </a:stretch>
        </p:blipFill>
        <p:spPr bwMode="auto">
          <a:xfrm>
            <a:off x="2876550" y="3009900"/>
            <a:ext cx="4175125" cy="2789238"/>
          </a:xfrm>
          <a:prstGeom prst="rect">
            <a:avLst/>
          </a:prstGeom>
          <a:noFill/>
          <a:ln w="9525">
            <a:noFill/>
            <a:miter lim="800000"/>
            <a:headEnd/>
            <a:tailEnd/>
          </a:ln>
        </p:spPr>
      </p:pic>
      <p:sp>
        <p:nvSpPr>
          <p:cNvPr id="163846" name="TextBox 5"/>
          <p:cNvSpPr txBox="1">
            <a:spLocks noChangeArrowheads="1"/>
          </p:cNvSpPr>
          <p:nvPr/>
        </p:nvSpPr>
        <p:spPr bwMode="auto">
          <a:xfrm>
            <a:off x="2490788" y="5799138"/>
            <a:ext cx="5316537" cy="396875"/>
          </a:xfrm>
          <a:prstGeom prst="rect">
            <a:avLst/>
          </a:prstGeom>
          <a:noFill/>
          <a:ln w="9525">
            <a:noFill/>
            <a:miter lim="800000"/>
            <a:headEnd/>
            <a:tailEnd/>
          </a:ln>
        </p:spPr>
        <p:txBody>
          <a:bodyPr>
            <a:spAutoFit/>
          </a:bodyPr>
          <a:lstStyle/>
          <a:p>
            <a:r>
              <a:rPr lang="en-GB" sz="2000">
                <a:solidFill>
                  <a:srgbClr val="003399"/>
                </a:solidFill>
                <a:cs typeface="Arial" charset="0"/>
              </a:rPr>
              <a:t>Morsleben repository (ERAM, Germany)</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6589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221C87C-892C-4D82-A36F-315B29562693}" type="slidenum">
              <a:rPr lang="en-US" smtClean="0"/>
              <a:pPr fontAlgn="base">
                <a:spcBef>
                  <a:spcPct val="0"/>
                </a:spcBef>
                <a:spcAft>
                  <a:spcPct val="0"/>
                </a:spcAft>
              </a:pPr>
              <a:t>84</a:t>
            </a:fld>
            <a:endParaRPr lang="en-US" smtClean="0"/>
          </a:p>
        </p:txBody>
      </p:sp>
      <p:sp>
        <p:nvSpPr>
          <p:cNvPr id="165891" name="Title 1"/>
          <p:cNvSpPr>
            <a:spLocks noGrp="1"/>
          </p:cNvSpPr>
          <p:nvPr>
            <p:ph type="title" idx="4294967295"/>
          </p:nvPr>
        </p:nvSpPr>
        <p:spPr/>
        <p:txBody>
          <a:bodyPr lIns="91440" tIns="45720" rIns="91440" bIns="45720"/>
          <a:lstStyle/>
          <a:p>
            <a:pPr eaLnBrk="1" hangingPunct="1"/>
            <a:r>
              <a:rPr lang="en-GB" smtClean="0"/>
              <a:t>Deep geological disposal</a:t>
            </a:r>
          </a:p>
        </p:txBody>
      </p:sp>
      <p:sp>
        <p:nvSpPr>
          <p:cNvPr id="165892" name="Content Placeholder 2"/>
          <p:cNvSpPr>
            <a:spLocks noGrp="1"/>
          </p:cNvSpPr>
          <p:nvPr>
            <p:ph idx="4294967295"/>
          </p:nvPr>
        </p:nvSpPr>
        <p:spPr>
          <a:xfrm>
            <a:off x="514350" y="1430338"/>
            <a:ext cx="9158288" cy="4681537"/>
          </a:xfrm>
        </p:spPr>
        <p:txBody>
          <a:bodyPr/>
          <a:lstStyle/>
          <a:p>
            <a:pPr eaLnBrk="1" hangingPunct="1">
              <a:spcAft>
                <a:spcPts val="600"/>
              </a:spcAft>
            </a:pPr>
            <a:r>
              <a:rPr lang="en-GB" sz="2800" b="1" smtClean="0">
                <a:solidFill>
                  <a:srgbClr val="654A15"/>
                </a:solidFill>
              </a:rPr>
              <a:t>Waste container </a:t>
            </a:r>
            <a:r>
              <a:rPr lang="en-GB" sz="2800" smtClean="0"/>
              <a:t>materials and design and buffer/backfill depending on the type of waste and the nature of the </a:t>
            </a:r>
            <a:r>
              <a:rPr lang="en-GB" sz="2800" b="1" smtClean="0">
                <a:solidFill>
                  <a:srgbClr val="654A15"/>
                </a:solidFill>
              </a:rPr>
              <a:t>host rock-type </a:t>
            </a:r>
            <a:r>
              <a:rPr lang="en-GB" sz="2800" smtClean="0"/>
              <a:t>available.</a:t>
            </a:r>
            <a:endParaRPr lang="en-GB" sz="2800" b="1" smtClean="0">
              <a:solidFill>
                <a:srgbClr val="654A15"/>
              </a:solidFill>
            </a:endParaRPr>
          </a:p>
          <a:p>
            <a:pPr eaLnBrk="1" hangingPunct="1">
              <a:spcAft>
                <a:spcPts val="600"/>
              </a:spcAft>
            </a:pPr>
            <a:r>
              <a:rPr lang="en-GB" sz="2800" b="1" smtClean="0">
                <a:solidFill>
                  <a:srgbClr val="654A15"/>
                </a:solidFill>
              </a:rPr>
              <a:t>Excavation of a deep underground repository </a:t>
            </a:r>
            <a:r>
              <a:rPr lang="en-GB" sz="2800" smtClean="0"/>
              <a:t>is limited to </a:t>
            </a:r>
            <a:r>
              <a:rPr lang="en-GB" sz="2800" b="1" smtClean="0">
                <a:solidFill>
                  <a:srgbClr val="654A15"/>
                </a:solidFill>
              </a:rPr>
              <a:t>accessible locations</a:t>
            </a:r>
            <a:r>
              <a:rPr lang="en-GB" sz="2800" smtClean="0"/>
              <a:t>, to rock units that are reasonably stable and without major groundwater flow.</a:t>
            </a:r>
          </a:p>
          <a:p>
            <a:pPr eaLnBrk="1" hangingPunct="1">
              <a:spcAft>
                <a:spcPts val="600"/>
              </a:spcAft>
            </a:pPr>
            <a:r>
              <a:rPr lang="en-GB" sz="2800" smtClean="0"/>
              <a:t>Depths of between </a:t>
            </a:r>
            <a:r>
              <a:rPr lang="en-GB" sz="2800" b="1" smtClean="0">
                <a:solidFill>
                  <a:srgbClr val="654A15"/>
                </a:solidFill>
              </a:rPr>
              <a:t>250 m and 1000 m</a:t>
            </a:r>
            <a:r>
              <a:rPr lang="en-GB" sz="2800" smtClean="0"/>
              <a:t>. </a:t>
            </a:r>
          </a:p>
          <a:p>
            <a:pPr eaLnBrk="1" hangingPunct="1">
              <a:spcAft>
                <a:spcPts val="600"/>
              </a:spcAft>
            </a:pPr>
            <a:r>
              <a:rPr lang="en-GB" sz="2800" smtClean="0"/>
              <a:t>At a depth </a:t>
            </a:r>
            <a:r>
              <a:rPr lang="en-GB" sz="2800" b="1" smtClean="0">
                <a:solidFill>
                  <a:srgbClr val="654A15"/>
                </a:solidFill>
              </a:rPr>
              <a:t>greater than 1000 m</a:t>
            </a:r>
            <a:r>
              <a:rPr lang="en-GB" sz="2800" smtClean="0"/>
              <a:t>, excavations may become increasingly </a:t>
            </a:r>
            <a:r>
              <a:rPr lang="en-GB" sz="2800" b="1" smtClean="0">
                <a:solidFill>
                  <a:srgbClr val="654A15"/>
                </a:solidFill>
              </a:rPr>
              <a:t>difficult </a:t>
            </a:r>
            <a:r>
              <a:rPr lang="en-GB" sz="2800" smtClean="0"/>
              <a:t>and correspondingly </a:t>
            </a:r>
            <a:r>
              <a:rPr lang="en-GB" sz="2800" b="1" smtClean="0">
                <a:solidFill>
                  <a:srgbClr val="654A15"/>
                </a:solidFill>
              </a:rPr>
              <a:t>expensive.</a:t>
            </a:r>
            <a:endParaRPr lang="en-GB" sz="2800" smtClean="0"/>
          </a:p>
          <a:p>
            <a:pPr eaLnBrk="1" hangingPunct="1">
              <a:spcAft>
                <a:spcPts val="600"/>
              </a:spcAft>
            </a:pPr>
            <a:r>
              <a:rPr lang="en-GB" sz="2800" smtClean="0"/>
              <a:t>Deep geological disposal of </a:t>
            </a:r>
            <a:r>
              <a:rPr lang="en-GB" sz="2800" b="1" smtClean="0">
                <a:solidFill>
                  <a:srgbClr val="654A15"/>
                </a:solidFill>
              </a:rPr>
              <a:t>HLW</a:t>
            </a:r>
            <a:r>
              <a:rPr lang="en-GB" sz="2800" smtClean="0"/>
              <a:t> is the only </a:t>
            </a:r>
            <a:r>
              <a:rPr lang="en-GB" sz="2800" b="1" smtClean="0">
                <a:solidFill>
                  <a:srgbClr val="654A15"/>
                </a:solidFill>
              </a:rPr>
              <a:t>final solution.</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6"/>
          <p:cNvSpPr>
            <a:spLocks noGrp="1" noChangeArrowheads="1"/>
          </p:cNvSpPr>
          <p:nvPr>
            <p:ph type="ftr" sz="quarter" idx="10"/>
          </p:nvPr>
        </p:nvSpPr>
        <p:spPr>
          <a:noFill/>
          <a:ln>
            <a:miter lim="800000"/>
            <a:headEnd/>
            <a:tailEnd/>
          </a:ln>
        </p:spPr>
        <p:txBody>
          <a:bodyPr/>
          <a:lstStyle/>
          <a:p>
            <a:r>
              <a:rPr lang="en-US" smtClean="0"/>
              <a:t>Module XIX  Radioactive Waste Management </a:t>
            </a:r>
          </a:p>
        </p:txBody>
      </p:sp>
      <p:sp>
        <p:nvSpPr>
          <p:cNvPr id="167938" name="Rectangle 7"/>
          <p:cNvSpPr>
            <a:spLocks noGrp="1" noChangeArrowheads="1"/>
          </p:cNvSpPr>
          <p:nvPr>
            <p:ph type="sldNum" sz="quarter" idx="11"/>
          </p:nvPr>
        </p:nvSpPr>
        <p:spPr>
          <a:noFill/>
          <a:ln>
            <a:miter lim="800000"/>
            <a:headEnd/>
            <a:tailEnd/>
          </a:ln>
        </p:spPr>
        <p:txBody>
          <a:bodyPr/>
          <a:lstStyle/>
          <a:p>
            <a:pPr fontAlgn="base">
              <a:spcBef>
                <a:spcPct val="0"/>
              </a:spcBef>
              <a:spcAft>
                <a:spcPct val="0"/>
              </a:spcAft>
            </a:pPr>
            <a:fld id="{4DB3656E-58AA-4D15-8B8C-2702B441ECBC}" type="slidenum">
              <a:rPr lang="en-US" smtClean="0"/>
              <a:pPr fontAlgn="base">
                <a:spcBef>
                  <a:spcPct val="0"/>
                </a:spcBef>
                <a:spcAft>
                  <a:spcPct val="0"/>
                </a:spcAft>
              </a:pPr>
              <a:t>85</a:t>
            </a:fld>
            <a:endParaRPr lang="en-US" smtClean="0"/>
          </a:p>
        </p:txBody>
      </p:sp>
      <p:sp>
        <p:nvSpPr>
          <p:cNvPr id="167939" name="Title 1"/>
          <p:cNvSpPr>
            <a:spLocks noGrp="1"/>
          </p:cNvSpPr>
          <p:nvPr>
            <p:ph type="title"/>
          </p:nvPr>
        </p:nvSpPr>
        <p:spPr/>
        <p:txBody>
          <a:bodyPr/>
          <a:lstStyle/>
          <a:p>
            <a:pPr eaLnBrk="1" hangingPunct="1"/>
            <a:r>
              <a:rPr lang="hu-HU" smtClean="0"/>
              <a:t>Summary</a:t>
            </a:r>
            <a:endParaRPr lang="en-GB" smtClean="0"/>
          </a:p>
        </p:txBody>
      </p:sp>
      <p:sp>
        <p:nvSpPr>
          <p:cNvPr id="167940" name="Content Placeholder 2"/>
          <p:cNvSpPr>
            <a:spLocks noGrp="1"/>
          </p:cNvSpPr>
          <p:nvPr>
            <p:ph idx="1"/>
          </p:nvPr>
        </p:nvSpPr>
        <p:spPr/>
        <p:txBody>
          <a:bodyPr/>
          <a:lstStyle/>
          <a:p>
            <a:pPr eaLnBrk="1" hangingPunct="1">
              <a:buFont typeface="Arial" charset="0"/>
              <a:buNone/>
            </a:pPr>
            <a:r>
              <a:rPr lang="en-US" smtClean="0"/>
              <a:t>The following issues were discussed</a:t>
            </a:r>
          </a:p>
          <a:p>
            <a:pPr eaLnBrk="1" hangingPunct="1">
              <a:buFont typeface="Arial" charset="0"/>
              <a:buNone/>
            </a:pPr>
            <a:endParaRPr lang="en-US" sz="1000" smtClean="0"/>
          </a:p>
          <a:p>
            <a:pPr eaLnBrk="1" hangingPunct="1"/>
            <a:r>
              <a:rPr lang="en-US" smtClean="0"/>
              <a:t>Radioactive Waste Classification System</a:t>
            </a:r>
          </a:p>
          <a:p>
            <a:pPr eaLnBrk="1" hangingPunct="1"/>
            <a:r>
              <a:rPr lang="en-US" smtClean="0"/>
              <a:t>Radioactive Waste Treatment </a:t>
            </a:r>
          </a:p>
          <a:p>
            <a:pPr eaLnBrk="1" hangingPunct="1"/>
            <a:r>
              <a:rPr lang="en-US" smtClean="0"/>
              <a:t>Radioactive Waste Packaging</a:t>
            </a:r>
          </a:p>
          <a:p>
            <a:pPr eaLnBrk="1" hangingPunct="1"/>
            <a:r>
              <a:rPr lang="en-US" smtClean="0"/>
              <a:t>Radioactive Waste Storage and Disposal</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6896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7833358-0EF2-478A-B58E-C4C6D571C0CE}" type="slidenum">
              <a:rPr lang="en-US" smtClean="0"/>
              <a:pPr fontAlgn="base">
                <a:spcBef>
                  <a:spcPct val="0"/>
                </a:spcBef>
                <a:spcAft>
                  <a:spcPct val="0"/>
                </a:spcAft>
              </a:pPr>
              <a:t>86</a:t>
            </a:fld>
            <a:endParaRPr lang="en-US" smtClean="0"/>
          </a:p>
        </p:txBody>
      </p:sp>
      <p:sp>
        <p:nvSpPr>
          <p:cNvPr id="168963" name="Title 1"/>
          <p:cNvSpPr>
            <a:spLocks noGrp="1"/>
          </p:cNvSpPr>
          <p:nvPr>
            <p:ph type="title" idx="4294967295"/>
          </p:nvPr>
        </p:nvSpPr>
        <p:spPr/>
        <p:txBody>
          <a:bodyPr/>
          <a:lstStyle/>
          <a:p>
            <a:pPr eaLnBrk="1" hangingPunct="1"/>
            <a:r>
              <a:rPr lang="en-US" smtClean="0">
                <a:solidFill>
                  <a:schemeClr val="tx1"/>
                </a:solidFill>
              </a:rPr>
              <a:t>Questions</a:t>
            </a:r>
            <a:endParaRPr lang="en-GB" smtClean="0">
              <a:solidFill>
                <a:schemeClr val="tx1"/>
              </a:solidFill>
            </a:endParaRPr>
          </a:p>
        </p:txBody>
      </p:sp>
      <p:sp>
        <p:nvSpPr>
          <p:cNvPr id="168964" name="Content Placeholder 2"/>
          <p:cNvSpPr>
            <a:spLocks noGrp="1"/>
          </p:cNvSpPr>
          <p:nvPr>
            <p:ph idx="4294967295"/>
          </p:nvPr>
        </p:nvSpPr>
        <p:spPr>
          <a:xfrm>
            <a:off x="544513" y="1260475"/>
            <a:ext cx="8861425" cy="5219700"/>
          </a:xfrm>
        </p:spPr>
        <p:txBody>
          <a:bodyPr/>
          <a:lstStyle/>
          <a:p>
            <a:pPr marL="609600" indent="-609600">
              <a:spcBef>
                <a:spcPct val="20000"/>
              </a:spcBef>
              <a:buFont typeface="Calibri Light"/>
              <a:buAutoNum type="arabicPeriod"/>
            </a:pPr>
            <a:r>
              <a:rPr lang="en-GB" smtClean="0"/>
              <a:t>Explain in your own words the goal of the national radioactive waste  strategy.</a:t>
            </a:r>
          </a:p>
          <a:p>
            <a:pPr marL="609600" indent="-609600">
              <a:spcBef>
                <a:spcPct val="20000"/>
              </a:spcBef>
              <a:buFont typeface="Calibri Light"/>
              <a:buAutoNum type="arabicPeriod"/>
            </a:pPr>
            <a:endParaRPr lang="en-GB" smtClean="0"/>
          </a:p>
          <a:p>
            <a:pPr marL="609600" indent="-609600">
              <a:spcBef>
                <a:spcPct val="20000"/>
              </a:spcBef>
              <a:buFont typeface="Calibri Light"/>
              <a:buAutoNum type="arabicPeriod"/>
            </a:pPr>
            <a:r>
              <a:rPr lang="en-GB" smtClean="0"/>
              <a:t>Explain the main elements of this strategy</a:t>
            </a:r>
          </a:p>
          <a:p>
            <a:pPr marL="609600" indent="-609600" eaLnBrk="1" hangingPunct="1"/>
            <a:endParaRPr lang="hu-HU" smtClean="0"/>
          </a:p>
        </p:txBody>
      </p:sp>
      <p:sp>
        <p:nvSpPr>
          <p:cNvPr id="168965" name="Date Placeholder 3"/>
          <p:cNvSpPr txBox="1">
            <a:spLocks noGrp="1"/>
          </p:cNvSpPr>
          <p:nvPr/>
        </p:nvSpPr>
        <p:spPr bwMode="white">
          <a:xfrm>
            <a:off x="6659563" y="6480175"/>
            <a:ext cx="2520950" cy="252413"/>
          </a:xfrm>
          <a:prstGeom prst="rect">
            <a:avLst/>
          </a:prstGeom>
          <a:noFill/>
          <a:ln w="9525">
            <a:noFill/>
            <a:miter lim="800000"/>
            <a:headEnd/>
            <a:tailEnd/>
          </a:ln>
        </p:spPr>
        <p:txBody>
          <a:bodyPr lIns="72000" tIns="36000" rIns="0" bIns="0" anchor="ctr"/>
          <a:lstStyle/>
          <a:p>
            <a:pPr algn="ctr"/>
            <a:r>
              <a:rPr lang="en-US" sz="1200">
                <a:solidFill>
                  <a:schemeClr val="tx2"/>
                </a:solidFill>
                <a:latin typeface="Calibri" pitchFamily="34" charset="0"/>
              </a:rPr>
              <a:t>15-26 January - 19-30 March 2018</a:t>
            </a:r>
          </a:p>
        </p:txBody>
      </p:sp>
      <p:sp>
        <p:nvSpPr>
          <p:cNvPr id="168966" name="Slide Number Placeholder 5"/>
          <p:cNvSpPr txBox="1">
            <a:spLocks noGrp="1"/>
          </p:cNvSpPr>
          <p:nvPr/>
        </p:nvSpPr>
        <p:spPr bwMode="white">
          <a:xfrm>
            <a:off x="9180513" y="6480175"/>
            <a:ext cx="539750" cy="252413"/>
          </a:xfrm>
          <a:prstGeom prst="rect">
            <a:avLst/>
          </a:prstGeom>
          <a:noFill/>
          <a:ln w="9525">
            <a:noFill/>
            <a:miter lim="800000"/>
            <a:headEnd/>
            <a:tailEnd/>
          </a:ln>
        </p:spPr>
        <p:txBody>
          <a:bodyPr lIns="72000" tIns="36000" rIns="0" bIns="0" anchor="ctr"/>
          <a:lstStyle/>
          <a:p>
            <a:pPr algn="r"/>
            <a:fld id="{77083D6F-D538-4BF3-A6C7-50D940EBB37F}" type="slidenum">
              <a:rPr lang="en-US" sz="1200">
                <a:solidFill>
                  <a:schemeClr val="tx2"/>
                </a:solidFill>
                <a:latin typeface="Calibri" pitchFamily="34" charset="0"/>
              </a:rPr>
              <a:pPr algn="r"/>
              <a:t>86</a:t>
            </a:fld>
            <a:endParaRPr lang="en-US" sz="1200">
              <a:solidFill>
                <a:schemeClr val="tx2"/>
              </a:solidFill>
              <a:latin typeface="Calibri" pitchFamily="34"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6998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5D2530A-FCDC-4909-989E-BB580C276770}" type="slidenum">
              <a:rPr lang="en-US" smtClean="0"/>
              <a:pPr fontAlgn="base">
                <a:spcBef>
                  <a:spcPct val="0"/>
                </a:spcBef>
                <a:spcAft>
                  <a:spcPct val="0"/>
                </a:spcAft>
              </a:pPr>
              <a:t>87</a:t>
            </a:fld>
            <a:endParaRPr lang="en-US" smtClean="0"/>
          </a:p>
        </p:txBody>
      </p:sp>
      <p:sp>
        <p:nvSpPr>
          <p:cNvPr id="169987" name="Content Placeholder 2"/>
          <p:cNvSpPr>
            <a:spLocks noGrp="1"/>
          </p:cNvSpPr>
          <p:nvPr>
            <p:ph idx="4294967295"/>
          </p:nvPr>
        </p:nvSpPr>
        <p:spPr/>
        <p:txBody>
          <a:bodyPr/>
          <a:lstStyle/>
          <a:p>
            <a:pPr eaLnBrk="1" hangingPunct="1">
              <a:spcAft>
                <a:spcPts val="600"/>
              </a:spcAft>
            </a:pPr>
            <a:r>
              <a:rPr lang="en-GB" smtClean="0"/>
              <a:t>It is important that </a:t>
            </a:r>
            <a:r>
              <a:rPr lang="en-GB" b="1" smtClean="0">
                <a:solidFill>
                  <a:srgbClr val="654A15"/>
                </a:solidFill>
              </a:rPr>
              <a:t>all types </a:t>
            </a:r>
            <a:r>
              <a:rPr lang="en-GB" smtClean="0"/>
              <a:t>of radioactive waste are </a:t>
            </a:r>
            <a:r>
              <a:rPr lang="en-GB" b="1" smtClean="0">
                <a:solidFill>
                  <a:srgbClr val="654A15"/>
                </a:solidFill>
              </a:rPr>
              <a:t>correctly classified </a:t>
            </a:r>
            <a:r>
              <a:rPr lang="en-GB" smtClean="0"/>
              <a:t>to ensure that appropriate </a:t>
            </a:r>
            <a:r>
              <a:rPr lang="en-GB" b="1" smtClean="0">
                <a:solidFill>
                  <a:srgbClr val="654A15"/>
                </a:solidFill>
              </a:rPr>
              <a:t>disposal measures</a:t>
            </a:r>
            <a:r>
              <a:rPr lang="en-GB" smtClean="0"/>
              <a:t>.</a:t>
            </a:r>
          </a:p>
          <a:p>
            <a:pPr eaLnBrk="1" hangingPunct="1"/>
            <a:endParaRPr lang="en-GB" smtClean="0"/>
          </a:p>
          <a:p>
            <a:pPr eaLnBrk="1" hangingPunct="1"/>
            <a:r>
              <a:rPr lang="en-GB" smtClean="0"/>
              <a:t>Country should have National strategy for radioactive waste management</a:t>
            </a:r>
          </a:p>
          <a:p>
            <a:pPr eaLnBrk="1" hangingPunct="1"/>
            <a:endParaRPr lang="en-GB" smtClean="0"/>
          </a:p>
        </p:txBody>
      </p:sp>
      <p:sp>
        <p:nvSpPr>
          <p:cNvPr id="169988" name="Date Placeholder 3"/>
          <p:cNvSpPr txBox="1">
            <a:spLocks noGrp="1"/>
          </p:cNvSpPr>
          <p:nvPr/>
        </p:nvSpPr>
        <p:spPr bwMode="white">
          <a:xfrm>
            <a:off x="6659563" y="6480175"/>
            <a:ext cx="2520950" cy="252413"/>
          </a:xfrm>
          <a:prstGeom prst="rect">
            <a:avLst/>
          </a:prstGeom>
          <a:noFill/>
          <a:ln w="9525">
            <a:noFill/>
            <a:miter lim="800000"/>
            <a:headEnd/>
            <a:tailEnd/>
          </a:ln>
        </p:spPr>
        <p:txBody>
          <a:bodyPr lIns="72000" tIns="36000" rIns="0" bIns="0" anchor="ctr"/>
          <a:lstStyle/>
          <a:p>
            <a:pPr algn="ctr"/>
            <a:r>
              <a:rPr lang="en-US" sz="1200">
                <a:solidFill>
                  <a:schemeClr val="tx2"/>
                </a:solidFill>
                <a:latin typeface="Calibri" pitchFamily="34" charset="0"/>
              </a:rPr>
              <a:t>15-26 January - 19-30 March 2018</a:t>
            </a:r>
          </a:p>
        </p:txBody>
      </p:sp>
      <p:sp>
        <p:nvSpPr>
          <p:cNvPr id="169989" name="Slide Number Placeholder 5"/>
          <p:cNvSpPr txBox="1">
            <a:spLocks noGrp="1"/>
          </p:cNvSpPr>
          <p:nvPr/>
        </p:nvSpPr>
        <p:spPr bwMode="white">
          <a:xfrm>
            <a:off x="9180513" y="6480175"/>
            <a:ext cx="539750" cy="252413"/>
          </a:xfrm>
          <a:prstGeom prst="rect">
            <a:avLst/>
          </a:prstGeom>
          <a:noFill/>
          <a:ln w="9525">
            <a:noFill/>
            <a:miter lim="800000"/>
            <a:headEnd/>
            <a:tailEnd/>
          </a:ln>
        </p:spPr>
        <p:txBody>
          <a:bodyPr lIns="72000" tIns="36000" rIns="0" bIns="0" anchor="ctr"/>
          <a:lstStyle/>
          <a:p>
            <a:pPr algn="r"/>
            <a:fld id="{C0A8F3C6-74D6-43A8-B446-15222F52201E}" type="slidenum">
              <a:rPr lang="en-US" sz="1200">
                <a:solidFill>
                  <a:schemeClr val="tx2"/>
                </a:solidFill>
                <a:latin typeface="Calibri" pitchFamily="34" charset="0"/>
              </a:rPr>
              <a:pPr algn="r"/>
              <a:t>87</a:t>
            </a:fld>
            <a:endParaRPr lang="en-US" sz="1200">
              <a:solidFill>
                <a:schemeClr val="tx2"/>
              </a:solidFill>
              <a:latin typeface="Calibri" pitchFamily="34" charset="0"/>
            </a:endParaRPr>
          </a:p>
        </p:txBody>
      </p:sp>
      <p:sp>
        <p:nvSpPr>
          <p:cNvPr id="169990" name="Title 1"/>
          <p:cNvSpPr>
            <a:spLocks/>
          </p:cNvSpPr>
          <p:nvPr/>
        </p:nvSpPr>
        <p:spPr bwMode="auto">
          <a:xfrm>
            <a:off x="527050" y="0"/>
            <a:ext cx="9001125" cy="900113"/>
          </a:xfrm>
          <a:prstGeom prst="rect">
            <a:avLst/>
          </a:prstGeom>
          <a:noFill/>
          <a:ln w="9525">
            <a:noFill/>
            <a:miter lim="800000"/>
            <a:headEnd/>
            <a:tailEnd/>
          </a:ln>
        </p:spPr>
        <p:txBody>
          <a:bodyPr lIns="72000" tIns="36000" rIns="0" bIns="0" anchor="ctr"/>
          <a:lstStyle/>
          <a:p>
            <a:r>
              <a:rPr lang="hu-HU" sz="3600" b="1">
                <a:latin typeface="Calibri" pitchFamily="34" charset="0"/>
              </a:rPr>
              <a:t>Key points</a:t>
            </a:r>
            <a:endParaRPr lang="en-GB" sz="3600" b="1">
              <a:latin typeface="Calibri" pitchFamily="34"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7101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F8552D0B-6131-4300-984B-6E0159EE330A}" type="slidenum">
              <a:rPr lang="en-US" smtClean="0"/>
              <a:pPr fontAlgn="base">
                <a:spcBef>
                  <a:spcPct val="0"/>
                </a:spcBef>
                <a:spcAft>
                  <a:spcPct val="0"/>
                </a:spcAft>
              </a:pPr>
              <a:t>88</a:t>
            </a:fld>
            <a:endParaRPr lang="en-US" smtClean="0"/>
          </a:p>
        </p:txBody>
      </p:sp>
      <p:sp>
        <p:nvSpPr>
          <p:cNvPr id="171011" name="Title 1"/>
          <p:cNvSpPr>
            <a:spLocks noGrp="1"/>
          </p:cNvSpPr>
          <p:nvPr>
            <p:ph type="title" idx="4294967295"/>
          </p:nvPr>
        </p:nvSpPr>
        <p:spPr/>
        <p:txBody>
          <a:bodyPr/>
          <a:lstStyle/>
          <a:p>
            <a:pPr eaLnBrk="1" hangingPunct="1"/>
            <a:r>
              <a:rPr lang="hu-HU" smtClean="0">
                <a:solidFill>
                  <a:schemeClr val="tx1"/>
                </a:solidFill>
              </a:rPr>
              <a:t>References</a:t>
            </a:r>
            <a:endParaRPr lang="en-GB" smtClean="0">
              <a:solidFill>
                <a:schemeClr val="tx1"/>
              </a:solidFill>
            </a:endParaRPr>
          </a:p>
        </p:txBody>
      </p:sp>
      <p:sp>
        <p:nvSpPr>
          <p:cNvPr id="171012" name="Content Placeholder 2"/>
          <p:cNvSpPr>
            <a:spLocks noGrp="1"/>
          </p:cNvSpPr>
          <p:nvPr>
            <p:ph idx="4294967295"/>
          </p:nvPr>
        </p:nvSpPr>
        <p:spPr/>
        <p:txBody>
          <a:bodyPr/>
          <a:lstStyle/>
          <a:p>
            <a:pPr eaLnBrk="1" hangingPunct="1">
              <a:spcAft>
                <a:spcPts val="600"/>
              </a:spcAft>
            </a:pPr>
            <a:r>
              <a:rPr lang="en-US" sz="2800" smtClean="0"/>
              <a:t>Joint Convention on the Safety of Spent Fuel Management and on the Safety of Radioactive Waste Management.</a:t>
            </a:r>
          </a:p>
          <a:p>
            <a:pPr algn="just" eaLnBrk="1" hangingPunct="1">
              <a:spcAft>
                <a:spcPts val="600"/>
              </a:spcAft>
            </a:pPr>
            <a:r>
              <a:rPr lang="en-GB" sz="2800" smtClean="0"/>
              <a:t>GSG-1 Classification of Radioactive Waste (2009) </a:t>
            </a:r>
          </a:p>
          <a:p>
            <a:pPr eaLnBrk="1" hangingPunct="1">
              <a:spcAft>
                <a:spcPts val="600"/>
              </a:spcAft>
            </a:pPr>
            <a:r>
              <a:rPr lang="en-US" sz="2800" smtClean="0"/>
              <a:t>GSR Part 5 Predisposal Management of Radioactive Waste (2009) </a:t>
            </a:r>
          </a:p>
          <a:p>
            <a:pPr algn="just" eaLnBrk="1" hangingPunct="1">
              <a:spcAft>
                <a:spcPts val="600"/>
              </a:spcAft>
            </a:pPr>
            <a:r>
              <a:rPr lang="en-US" sz="2800" smtClean="0"/>
              <a:t>WS-G-6.1 Storage of Radioactive Waste (2006) </a:t>
            </a:r>
          </a:p>
          <a:p>
            <a:pPr algn="just" eaLnBrk="1" hangingPunct="1">
              <a:spcAft>
                <a:spcPts val="600"/>
              </a:spcAft>
            </a:pPr>
            <a:r>
              <a:rPr lang="en-US" sz="2800" smtClean="0"/>
              <a:t>SSR-5 Disposal of Radioactive Waste (2011) </a:t>
            </a:r>
          </a:p>
          <a:p>
            <a:pPr eaLnBrk="1" hangingPunct="1">
              <a:spcAft>
                <a:spcPts val="600"/>
              </a:spcAft>
            </a:pPr>
            <a:r>
              <a:rPr lang="en-US" sz="2800" smtClean="0"/>
              <a:t>GS-G-3.3 The Management System for the Processing, Handling and Storage of Radioactive Waste (2008) </a:t>
            </a:r>
            <a:endParaRPr lang="hu-HU" sz="2800" smtClean="0"/>
          </a:p>
        </p:txBody>
      </p:sp>
      <p:sp>
        <p:nvSpPr>
          <p:cNvPr id="171013" name="Date Placeholder 3"/>
          <p:cNvSpPr txBox="1">
            <a:spLocks noGrp="1"/>
          </p:cNvSpPr>
          <p:nvPr/>
        </p:nvSpPr>
        <p:spPr bwMode="white">
          <a:xfrm>
            <a:off x="6659563" y="6480175"/>
            <a:ext cx="2520950" cy="252413"/>
          </a:xfrm>
          <a:prstGeom prst="rect">
            <a:avLst/>
          </a:prstGeom>
          <a:noFill/>
          <a:ln w="9525">
            <a:noFill/>
            <a:miter lim="800000"/>
            <a:headEnd/>
            <a:tailEnd/>
          </a:ln>
        </p:spPr>
        <p:txBody>
          <a:bodyPr lIns="72000" tIns="36000" rIns="0" bIns="0" anchor="ctr"/>
          <a:lstStyle/>
          <a:p>
            <a:pPr algn="ctr"/>
            <a:r>
              <a:rPr lang="en-US" sz="1200">
                <a:solidFill>
                  <a:schemeClr val="tx2"/>
                </a:solidFill>
                <a:latin typeface="Calibri" pitchFamily="34" charset="0"/>
              </a:rPr>
              <a:t>15-26 January - 19-30 March 2018</a:t>
            </a:r>
          </a:p>
        </p:txBody>
      </p:sp>
      <p:sp>
        <p:nvSpPr>
          <p:cNvPr id="171014" name="Slide Number Placeholder 5"/>
          <p:cNvSpPr txBox="1">
            <a:spLocks noGrp="1"/>
          </p:cNvSpPr>
          <p:nvPr/>
        </p:nvSpPr>
        <p:spPr bwMode="white">
          <a:xfrm>
            <a:off x="9180513" y="6480175"/>
            <a:ext cx="539750" cy="252413"/>
          </a:xfrm>
          <a:prstGeom prst="rect">
            <a:avLst/>
          </a:prstGeom>
          <a:noFill/>
          <a:ln w="9525">
            <a:noFill/>
            <a:miter lim="800000"/>
            <a:headEnd/>
            <a:tailEnd/>
          </a:ln>
        </p:spPr>
        <p:txBody>
          <a:bodyPr lIns="72000" tIns="36000" rIns="0" bIns="0" anchor="ctr"/>
          <a:lstStyle/>
          <a:p>
            <a:pPr algn="r"/>
            <a:fld id="{9355C4A5-1437-4B33-907D-767E94E8677A}" type="slidenum">
              <a:rPr lang="en-US" sz="1200">
                <a:solidFill>
                  <a:schemeClr val="tx2"/>
                </a:solidFill>
                <a:latin typeface="Calibri" pitchFamily="34" charset="0"/>
              </a:rPr>
              <a:pPr algn="r"/>
              <a:t>88</a:t>
            </a:fld>
            <a:endParaRPr lang="en-US" sz="1200">
              <a:solidFill>
                <a:schemeClr val="tx2"/>
              </a:solidFill>
              <a:latin typeface="Calibri" pitchFamily="34"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50838" y="3573463"/>
            <a:ext cx="9282112" cy="1608137"/>
          </a:xfrm>
        </p:spPr>
        <p:txBody>
          <a:bodyPr rtlCol="0"/>
          <a:lstStyle/>
          <a:p>
            <a:pPr defTabSz="900000" eaLnBrk="1" fontAlgn="auto" hangingPunct="1">
              <a:spcAft>
                <a:spcPts val="0"/>
              </a:spcAft>
              <a:buFont typeface="Arial" panose="020B0604020202020204" pitchFamily="34" charset="0"/>
              <a:buNone/>
              <a:defRPr/>
            </a:pPr>
            <a:r>
              <a:rPr lang="en-GB" sz="4400" i="1" dirty="0">
                <a:latin typeface="Times New Roman" panose="02020603050405020304" pitchFamily="18" charset="0"/>
                <a:cs typeface="Times New Roman" panose="02020603050405020304" pitchFamily="18" charset="0"/>
              </a:rPr>
              <a:t>Thank you!</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2457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7E49E3C1-E1B5-44C0-BEF9-A7BEF7CBACC8}" type="slidenum">
              <a:rPr lang="en-US" smtClean="0"/>
              <a:pPr fontAlgn="base">
                <a:spcBef>
                  <a:spcPct val="0"/>
                </a:spcBef>
                <a:spcAft>
                  <a:spcPct val="0"/>
                </a:spcAft>
              </a:pPr>
              <a:t>9</a:t>
            </a:fld>
            <a:endParaRPr lang="en-US" smtClean="0"/>
          </a:p>
        </p:txBody>
      </p:sp>
      <p:sp>
        <p:nvSpPr>
          <p:cNvPr id="24579" name="Title 1"/>
          <p:cNvSpPr>
            <a:spLocks noGrp="1"/>
          </p:cNvSpPr>
          <p:nvPr>
            <p:ph type="title" idx="4294967295"/>
          </p:nvPr>
        </p:nvSpPr>
        <p:spPr/>
        <p:txBody>
          <a:bodyPr lIns="91440" tIns="45720" rIns="91440" bIns="45720"/>
          <a:lstStyle/>
          <a:p>
            <a:pPr eaLnBrk="1" hangingPunct="1"/>
            <a:r>
              <a:rPr lang="en-GB" smtClean="0"/>
              <a:t>Responsibilities in the waste management</a:t>
            </a:r>
          </a:p>
        </p:txBody>
      </p:sp>
      <p:sp>
        <p:nvSpPr>
          <p:cNvPr id="24580"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b="1" smtClean="0">
                <a:solidFill>
                  <a:srgbClr val="654A15"/>
                </a:solidFill>
              </a:rPr>
              <a:t>Operator </a:t>
            </a:r>
            <a:r>
              <a:rPr lang="en-GB" smtClean="0"/>
              <a:t>is responsible for safety of the facilities.</a:t>
            </a:r>
          </a:p>
          <a:p>
            <a:pPr marL="358775" lvl="1" indent="-358775" eaLnBrk="1" hangingPunct="1">
              <a:spcAft>
                <a:spcPts val="600"/>
              </a:spcAft>
              <a:buSzPct val="110000"/>
              <a:buFont typeface="Arial" charset="0"/>
              <a:buChar char="•"/>
            </a:pPr>
            <a:r>
              <a:rPr lang="en-GB" sz="3200" smtClean="0"/>
              <a:t>Carrying out safety assessment.</a:t>
            </a:r>
          </a:p>
          <a:p>
            <a:pPr marL="358775" lvl="1" indent="-358775" eaLnBrk="1" hangingPunct="1">
              <a:spcAft>
                <a:spcPts val="600"/>
              </a:spcAft>
              <a:buSzPct val="110000"/>
              <a:buFont typeface="Arial" charset="0"/>
              <a:buChar char="•"/>
            </a:pPr>
            <a:r>
              <a:rPr lang="en-GB" sz="3200" smtClean="0"/>
              <a:t>Developing and maintaining a safety documentation in compliance with the regulatory requirements infrastructure.</a:t>
            </a:r>
          </a:p>
          <a:p>
            <a:pPr marL="358775" lvl="1" indent="-358775" eaLnBrk="1" hangingPunct="1">
              <a:spcAft>
                <a:spcPts val="600"/>
              </a:spcAft>
              <a:buSzPct val="110000"/>
              <a:buFont typeface="Arial" charset="0"/>
              <a:buChar char="•"/>
            </a:pPr>
            <a:endParaRPr lang="en-GB" sz="3200" smtClean="0"/>
          </a:p>
          <a:p>
            <a:pPr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6"/>
          <p:cNvSpPr>
            <a:spLocks noGrp="1" noChangeArrowheads="1"/>
          </p:cNvSpPr>
          <p:nvPr>
            <p:ph type="ftr" sz="quarter" idx="10"/>
          </p:nvPr>
        </p:nvSpPr>
        <p:spPr>
          <a:noFill/>
          <a:ln>
            <a:miter lim="800000"/>
            <a:headEnd/>
            <a:tailEnd/>
          </a:ln>
        </p:spPr>
        <p:txBody>
          <a:bodyPr/>
          <a:lstStyle/>
          <a:p>
            <a:r>
              <a:rPr lang="en-US" smtClean="0"/>
              <a:t>Module XIX  Radioactive Waste Management </a:t>
            </a:r>
          </a:p>
        </p:txBody>
      </p:sp>
      <p:sp>
        <p:nvSpPr>
          <p:cNvPr id="174082" name="Rectangle 7"/>
          <p:cNvSpPr>
            <a:spLocks noGrp="1" noChangeArrowheads="1"/>
          </p:cNvSpPr>
          <p:nvPr>
            <p:ph type="sldNum" sz="quarter" idx="11"/>
          </p:nvPr>
        </p:nvSpPr>
        <p:spPr>
          <a:noFill/>
          <a:ln>
            <a:miter lim="800000"/>
            <a:headEnd/>
            <a:tailEnd/>
          </a:ln>
        </p:spPr>
        <p:txBody>
          <a:bodyPr/>
          <a:lstStyle/>
          <a:p>
            <a:pPr fontAlgn="base">
              <a:spcBef>
                <a:spcPct val="0"/>
              </a:spcBef>
              <a:spcAft>
                <a:spcPct val="0"/>
              </a:spcAft>
            </a:pPr>
            <a:fld id="{96624B7A-F1E9-4C18-A56B-6233F0504D44}" type="slidenum">
              <a:rPr lang="en-US" smtClean="0"/>
              <a:pPr fontAlgn="base">
                <a:spcBef>
                  <a:spcPct val="0"/>
                </a:spcBef>
                <a:spcAft>
                  <a:spcPct val="0"/>
                </a:spcAft>
              </a:pPr>
              <a:t>90</a:t>
            </a:fld>
            <a:endParaRPr lang="en-US" smtClean="0"/>
          </a:p>
        </p:txBody>
      </p:sp>
      <p:sp>
        <p:nvSpPr>
          <p:cNvPr id="174083" name="Rectangle 2"/>
          <p:cNvSpPr>
            <a:spLocks noGrp="1"/>
          </p:cNvSpPr>
          <p:nvPr>
            <p:ph type="title"/>
          </p:nvPr>
        </p:nvSpPr>
        <p:spPr>
          <a:xfrm>
            <a:off x="484188" y="2070100"/>
            <a:ext cx="9001125" cy="900113"/>
          </a:xfrm>
        </p:spPr>
        <p:txBody>
          <a:bodyPr/>
          <a:lstStyle/>
          <a:p>
            <a:pPr algn="ctr" eaLnBrk="1" hangingPunct="1"/>
            <a:r>
              <a:rPr lang="en-US" sz="3200" smtClean="0">
                <a:solidFill>
                  <a:schemeClr val="tx2"/>
                </a:solidFill>
              </a:rPr>
              <a:t>Additional information about waste treatment </a:t>
            </a:r>
            <a:r>
              <a:rPr lang="en-GB" sz="3200" smtClean="0">
                <a:solidFill>
                  <a:schemeClr val="tx2"/>
                </a:solidFill>
              </a:rPr>
              <a:t>techniques</a:t>
            </a:r>
            <a:endParaRPr lang="ru-RU" sz="3200" smtClean="0">
              <a:solidFill>
                <a:schemeClr val="tx2"/>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7510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37A5D702-9191-44B2-B656-2C18E2DC2C66}" type="slidenum">
              <a:rPr lang="en-US" smtClean="0"/>
              <a:pPr fontAlgn="base">
                <a:spcBef>
                  <a:spcPct val="0"/>
                </a:spcBef>
                <a:spcAft>
                  <a:spcPct val="0"/>
                </a:spcAft>
              </a:pPr>
              <a:t>91</a:t>
            </a:fld>
            <a:endParaRPr lang="en-US" smtClean="0"/>
          </a:p>
        </p:txBody>
      </p:sp>
      <p:sp>
        <p:nvSpPr>
          <p:cNvPr id="175107" name="Title 1"/>
          <p:cNvSpPr>
            <a:spLocks noGrp="1"/>
          </p:cNvSpPr>
          <p:nvPr>
            <p:ph type="title" idx="4294967295"/>
          </p:nvPr>
        </p:nvSpPr>
        <p:spPr/>
        <p:txBody>
          <a:bodyPr lIns="91440" tIns="45720" rIns="91440" bIns="45720"/>
          <a:lstStyle/>
          <a:p>
            <a:pPr eaLnBrk="1" hangingPunct="1"/>
            <a:r>
              <a:rPr lang="en-GB" smtClean="0"/>
              <a:t>Waste treatment techniques</a:t>
            </a:r>
          </a:p>
        </p:txBody>
      </p:sp>
      <p:sp>
        <p:nvSpPr>
          <p:cNvPr id="175108" name="Content Placeholder 2"/>
          <p:cNvSpPr>
            <a:spLocks noGrp="1"/>
          </p:cNvSpPr>
          <p:nvPr>
            <p:ph idx="4294967295"/>
          </p:nvPr>
        </p:nvSpPr>
        <p:spPr>
          <a:xfrm>
            <a:off x="514350" y="1311275"/>
            <a:ext cx="8883650" cy="4679950"/>
          </a:xfrm>
        </p:spPr>
        <p:txBody>
          <a:bodyPr/>
          <a:lstStyle/>
          <a:p>
            <a:pPr eaLnBrk="1" hangingPunct="1">
              <a:spcAft>
                <a:spcPts val="600"/>
              </a:spcAft>
            </a:pPr>
            <a:r>
              <a:rPr lang="en-GB" sz="2800" smtClean="0"/>
              <a:t>Treatment process is dependent on the </a:t>
            </a:r>
            <a:r>
              <a:rPr lang="en-GB" sz="2800" b="1" smtClean="0">
                <a:solidFill>
                  <a:srgbClr val="654A15"/>
                </a:solidFill>
              </a:rPr>
              <a:t>level of activity </a:t>
            </a:r>
            <a:r>
              <a:rPr lang="en-GB" sz="2800" smtClean="0"/>
              <a:t>and the type of waste and national approach to </a:t>
            </a:r>
            <a:r>
              <a:rPr lang="en-GB" sz="2800" b="1" smtClean="0">
                <a:solidFill>
                  <a:srgbClr val="654A15"/>
                </a:solidFill>
              </a:rPr>
              <a:t>waste management</a:t>
            </a:r>
            <a:r>
              <a:rPr lang="en-GB" sz="2800" smtClean="0"/>
              <a:t>.</a:t>
            </a:r>
          </a:p>
          <a:p>
            <a:pPr eaLnBrk="1" hangingPunct="1">
              <a:spcAft>
                <a:spcPts val="600"/>
              </a:spcAft>
            </a:pPr>
            <a:r>
              <a:rPr lang="en-GB" sz="2800" smtClean="0"/>
              <a:t>Waste treatment techniques:</a:t>
            </a:r>
          </a:p>
          <a:p>
            <a:pPr eaLnBrk="1" hangingPunct="1">
              <a:spcAft>
                <a:spcPts val="600"/>
              </a:spcAft>
            </a:pPr>
            <a:endParaRPr lang="en-GB" sz="2800" smtClean="0"/>
          </a:p>
        </p:txBody>
      </p:sp>
      <p:graphicFrame>
        <p:nvGraphicFramePr>
          <p:cNvPr id="271365" name="Group 5"/>
          <p:cNvGraphicFramePr>
            <a:graphicFrameLocks noGrp="1"/>
          </p:cNvGraphicFramePr>
          <p:nvPr/>
        </p:nvGraphicFramePr>
        <p:xfrm>
          <a:off x="1466850" y="3503613"/>
          <a:ext cx="7334250" cy="2530475"/>
        </p:xfrm>
        <a:graphic>
          <a:graphicData uri="http://schemas.openxmlformats.org/drawingml/2006/table">
            <a:tbl>
              <a:tblPr/>
              <a:tblGrid>
                <a:gridCol w="3667125"/>
                <a:gridCol w="3667125"/>
              </a:tblGrid>
              <a:tr h="2430463">
                <a:tc>
                  <a:txBody>
                    <a:bodyPr/>
                    <a:lstStyle/>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Segmentation;</a:t>
                      </a:r>
                    </a:p>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Compaction;</a:t>
                      </a:r>
                    </a:p>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Incineration;</a:t>
                      </a:r>
                    </a:p>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Cementation;</a:t>
                      </a:r>
                    </a:p>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Bituminisation;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Vitrification;</a:t>
                      </a:r>
                      <a:endParaRPr kumimoji="0" lang="ru-RU" sz="2800" b="0" i="0" u="none" strike="noStrike" cap="none" normalizeH="0" baseline="0" smtClean="0">
                        <a:ln>
                          <a:noFill/>
                        </a:ln>
                        <a:solidFill>
                          <a:srgbClr val="000000"/>
                        </a:solidFill>
                        <a:effectLst/>
                        <a:latin typeface="Calibri" pitchFamily="34" charset="0"/>
                      </a:endParaRPr>
                    </a:p>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Ion Exchange;</a:t>
                      </a:r>
                    </a:p>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Evaporation;</a:t>
                      </a:r>
                    </a:p>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Membrane separation; </a:t>
                      </a:r>
                    </a:p>
                    <a:p>
                      <a:pPr marL="0" marR="0" lvl="0" indent="0" algn="l" defTabSz="898525" rtl="0" eaLnBrk="1" fontAlgn="base" latinLnBrk="0" hangingPunct="1">
                        <a:lnSpc>
                          <a:spcPct val="100000"/>
                        </a:lnSpc>
                        <a:spcBef>
                          <a:spcPts val="600"/>
                        </a:spcBef>
                        <a:spcAft>
                          <a:spcPct val="0"/>
                        </a:spcAft>
                        <a:buClrTx/>
                        <a:buSzTx/>
                        <a:buFont typeface="Arial" charset="0"/>
                        <a:buNone/>
                        <a:tabLst/>
                      </a:pPr>
                      <a:r>
                        <a:rPr kumimoji="0" lang="fr-FR" sz="2800" b="0" i="0" u="none" strike="noStrike" cap="none" normalizeH="0" baseline="0" smtClean="0">
                          <a:ln>
                            <a:noFill/>
                          </a:ln>
                          <a:solidFill>
                            <a:srgbClr val="000000"/>
                          </a:solidFill>
                          <a:effectLst/>
                          <a:latin typeface="Calibri" pitchFamily="34" charset="0"/>
                        </a:rPr>
                        <a:t>Polymer fixation.</a:t>
                      </a:r>
                      <a:endParaRPr kumimoji="0" lang="ru-RU" sz="2800" b="0" i="0" u="none" strike="noStrike" cap="none" normalizeH="0" baseline="0" smtClean="0">
                        <a:ln>
                          <a:noFill/>
                        </a:ln>
                        <a:solidFill>
                          <a:srgbClr val="000000"/>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77154"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B7CF3A1-0A92-47C2-822F-BADABDADAF4A}" type="slidenum">
              <a:rPr lang="en-US" smtClean="0"/>
              <a:pPr fontAlgn="base">
                <a:spcBef>
                  <a:spcPct val="0"/>
                </a:spcBef>
                <a:spcAft>
                  <a:spcPct val="0"/>
                </a:spcAft>
              </a:pPr>
              <a:t>92</a:t>
            </a:fld>
            <a:endParaRPr lang="en-US" smtClean="0"/>
          </a:p>
        </p:txBody>
      </p:sp>
      <p:sp>
        <p:nvSpPr>
          <p:cNvPr id="177155" name="Title 1"/>
          <p:cNvSpPr>
            <a:spLocks noGrp="1"/>
          </p:cNvSpPr>
          <p:nvPr>
            <p:ph type="title" idx="4294967295"/>
          </p:nvPr>
        </p:nvSpPr>
        <p:spPr/>
        <p:txBody>
          <a:bodyPr lIns="91440" tIns="45720" rIns="91440" bIns="45720"/>
          <a:lstStyle/>
          <a:p>
            <a:pPr eaLnBrk="1" hangingPunct="1"/>
            <a:r>
              <a:rPr lang="en-GB" smtClean="0"/>
              <a:t>Segmentation</a:t>
            </a:r>
          </a:p>
        </p:txBody>
      </p:sp>
      <p:sp>
        <p:nvSpPr>
          <p:cNvPr id="177156"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Used to facilitate the packaging of bulky waste batches, such as worn-out equipment and components.</a:t>
            </a:r>
          </a:p>
          <a:p>
            <a:pPr eaLnBrk="1" hangingPunct="1">
              <a:spcAft>
                <a:spcPts val="600"/>
              </a:spcAft>
            </a:pPr>
            <a:r>
              <a:rPr lang="en-GB" sz="2800" smtClean="0"/>
              <a:t>Oxygen burning, various sawing methods, hydraulic shearing, abrasive cutting, and plasma arc cutting can be used for segmentation.</a:t>
            </a:r>
          </a:p>
          <a:p>
            <a:pPr eaLnBrk="1" hangingPunct="1">
              <a:spcAft>
                <a:spcPts val="600"/>
              </a:spcAft>
            </a:pPr>
            <a:r>
              <a:rPr lang="en-GB" sz="2800" smtClean="0"/>
              <a:t>Prevention of particulate contamination should be considered in the choice of method.</a:t>
            </a:r>
          </a:p>
          <a:p>
            <a:pPr eaLnBrk="1" hangingPunct="1">
              <a:spcAft>
                <a:spcPts val="600"/>
              </a:spcAft>
            </a:pPr>
            <a:endParaRPr lang="en-GB" sz="2800" smtClean="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7920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F0D711F8-EDFF-4707-825D-E611ADE518D6}" type="slidenum">
              <a:rPr lang="en-US" smtClean="0"/>
              <a:pPr fontAlgn="base">
                <a:spcBef>
                  <a:spcPct val="0"/>
                </a:spcBef>
                <a:spcAft>
                  <a:spcPct val="0"/>
                </a:spcAft>
              </a:pPr>
              <a:t>93</a:t>
            </a:fld>
            <a:endParaRPr lang="en-US" smtClean="0"/>
          </a:p>
        </p:txBody>
      </p:sp>
      <p:sp>
        <p:nvSpPr>
          <p:cNvPr id="179203" name="Title 1"/>
          <p:cNvSpPr>
            <a:spLocks noGrp="1"/>
          </p:cNvSpPr>
          <p:nvPr>
            <p:ph type="title" idx="4294967295"/>
          </p:nvPr>
        </p:nvSpPr>
        <p:spPr/>
        <p:txBody>
          <a:bodyPr lIns="91440" tIns="45720" rIns="91440" bIns="45720"/>
          <a:lstStyle/>
          <a:p>
            <a:pPr eaLnBrk="1" hangingPunct="1"/>
            <a:r>
              <a:rPr lang="en-GB" smtClean="0"/>
              <a:t>Compaction</a:t>
            </a:r>
          </a:p>
        </p:txBody>
      </p:sp>
      <p:sp>
        <p:nvSpPr>
          <p:cNvPr id="17920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Reduces waste volume by a factor from </a:t>
            </a:r>
            <a:r>
              <a:rPr lang="en-GB" sz="2400" b="1" smtClean="0">
                <a:solidFill>
                  <a:srgbClr val="654A15"/>
                </a:solidFill>
              </a:rPr>
              <a:t>2 to 10</a:t>
            </a:r>
            <a:r>
              <a:rPr lang="en-GB" sz="2400" smtClean="0"/>
              <a:t>. </a:t>
            </a:r>
          </a:p>
          <a:p>
            <a:pPr eaLnBrk="1" hangingPunct="1">
              <a:spcAft>
                <a:spcPts val="600"/>
              </a:spcAft>
            </a:pPr>
            <a:r>
              <a:rPr lang="en-GB" sz="2400" smtClean="0"/>
              <a:t>Available also in </a:t>
            </a:r>
            <a:r>
              <a:rPr lang="en-GB" sz="2400" b="1" smtClean="0">
                <a:solidFill>
                  <a:srgbClr val="654A15"/>
                </a:solidFill>
              </a:rPr>
              <a:t>mobile units </a:t>
            </a:r>
            <a:r>
              <a:rPr lang="en-GB" sz="2400" smtClean="0"/>
              <a:t>and normally used for further compaction of waste drums; the crushed drums are then enclosed into an over-pack. </a:t>
            </a:r>
          </a:p>
          <a:p>
            <a:pPr eaLnBrk="1" hangingPunct="1">
              <a:spcAft>
                <a:spcPts val="600"/>
              </a:spcAft>
            </a:pPr>
            <a:r>
              <a:rPr lang="en-GB" sz="2400" smtClean="0"/>
              <a:t>HEPA filters to prevent spread of contamination.</a:t>
            </a:r>
          </a:p>
          <a:p>
            <a:pPr eaLnBrk="1" hangingPunct="1">
              <a:spcAft>
                <a:spcPts val="600"/>
              </a:spcAft>
            </a:pPr>
            <a:endParaRPr lang="en-GB" sz="2400" smtClean="0"/>
          </a:p>
        </p:txBody>
      </p:sp>
      <p:pic>
        <p:nvPicPr>
          <p:cNvPr id="179205" name="Picture 4"/>
          <p:cNvPicPr>
            <a:picLocks noChangeAspect="1" noChangeArrowheads="1"/>
          </p:cNvPicPr>
          <p:nvPr/>
        </p:nvPicPr>
        <p:blipFill>
          <a:blip r:embed="rId3"/>
          <a:srcRect/>
          <a:stretch>
            <a:fillRect/>
          </a:stretch>
        </p:blipFill>
        <p:spPr bwMode="auto">
          <a:xfrm>
            <a:off x="7129463" y="3389313"/>
            <a:ext cx="2044700" cy="279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8125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63888DC9-C706-4DDB-AE43-408817A7B350}" type="slidenum">
              <a:rPr lang="en-US" smtClean="0"/>
              <a:pPr fontAlgn="base">
                <a:spcBef>
                  <a:spcPct val="0"/>
                </a:spcBef>
                <a:spcAft>
                  <a:spcPct val="0"/>
                </a:spcAft>
              </a:pPr>
              <a:t>94</a:t>
            </a:fld>
            <a:endParaRPr lang="en-US" smtClean="0"/>
          </a:p>
        </p:txBody>
      </p:sp>
      <p:sp>
        <p:nvSpPr>
          <p:cNvPr id="181251" name="Title 1"/>
          <p:cNvSpPr>
            <a:spLocks noGrp="1"/>
          </p:cNvSpPr>
          <p:nvPr>
            <p:ph type="title" idx="4294967295"/>
          </p:nvPr>
        </p:nvSpPr>
        <p:spPr/>
        <p:txBody>
          <a:bodyPr lIns="91440" tIns="45720" rIns="91440" bIns="45720"/>
          <a:lstStyle/>
          <a:p>
            <a:pPr eaLnBrk="1" hangingPunct="1"/>
            <a:r>
              <a:rPr lang="en-GB" smtClean="0"/>
              <a:t>Incineration</a:t>
            </a:r>
          </a:p>
        </p:txBody>
      </p:sp>
      <p:sp>
        <p:nvSpPr>
          <p:cNvPr id="18125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Requires waste segregation but can produce volume </a:t>
            </a:r>
            <a:r>
              <a:rPr lang="en-GB" sz="2800" b="1" smtClean="0">
                <a:solidFill>
                  <a:srgbClr val="654A15"/>
                </a:solidFill>
              </a:rPr>
              <a:t>reduction factors up to 100 </a:t>
            </a:r>
            <a:r>
              <a:rPr lang="en-GB" sz="2800" smtClean="0"/>
              <a:t>for the combustible portion of the waste.</a:t>
            </a:r>
          </a:p>
          <a:p>
            <a:pPr eaLnBrk="1" hangingPunct="1">
              <a:spcAft>
                <a:spcPts val="600"/>
              </a:spcAft>
            </a:pPr>
            <a:r>
              <a:rPr lang="en-GB" sz="2800" smtClean="0"/>
              <a:t> Located at nuclear research centres.</a:t>
            </a:r>
          </a:p>
          <a:p>
            <a:pPr eaLnBrk="1" hangingPunct="1">
              <a:spcAft>
                <a:spcPts val="600"/>
              </a:spcAft>
            </a:pPr>
            <a:r>
              <a:rPr lang="en-GB" sz="2800" smtClean="0"/>
              <a:t>Afterburners </a:t>
            </a:r>
            <a:r>
              <a:rPr lang="en-GB" sz="2800" b="1" smtClean="0">
                <a:solidFill>
                  <a:srgbClr val="654A15"/>
                </a:solidFill>
              </a:rPr>
              <a:t>to decompose combustible gases</a:t>
            </a:r>
            <a:r>
              <a:rPr lang="en-GB" sz="2800" smtClean="0"/>
              <a:t>.</a:t>
            </a:r>
          </a:p>
          <a:p>
            <a:pPr eaLnBrk="1" hangingPunct="1">
              <a:spcAft>
                <a:spcPts val="600"/>
              </a:spcAft>
            </a:pPr>
            <a:r>
              <a:rPr lang="en-GB" sz="2800" smtClean="0"/>
              <a:t> Ash from incinerators is normally grouted in wet cement in order to immobilize radioactive substances and to provide shielding</a:t>
            </a:r>
            <a:r>
              <a:rPr lang="en-GB" sz="2800" b="1" smtClean="0">
                <a:solidFill>
                  <a:srgbClr val="654A15"/>
                </a:solidFill>
              </a:rPr>
              <a:t>.</a:t>
            </a:r>
          </a:p>
          <a:p>
            <a:pPr eaLnBrk="1" hangingPunct="1">
              <a:spcAft>
                <a:spcPts val="600"/>
              </a:spcAft>
            </a:pPr>
            <a:r>
              <a:rPr lang="en-GB" sz="2800" b="1" smtClean="0">
                <a:solidFill>
                  <a:srgbClr val="654A15"/>
                </a:solidFill>
              </a:rPr>
              <a:t> Secondary waste</a:t>
            </a:r>
            <a:r>
              <a:rPr lang="en-GB" sz="2800" smtClean="0"/>
              <a:t> is generated in the form of </a:t>
            </a:r>
            <a:r>
              <a:rPr lang="en-GB" sz="2800" b="1" smtClean="0">
                <a:solidFill>
                  <a:srgbClr val="654A15"/>
                </a:solidFill>
              </a:rPr>
              <a:t>filters</a:t>
            </a:r>
            <a:r>
              <a:rPr lang="en-GB" smtClean="0"/>
              <a:t>.</a:t>
            </a:r>
          </a:p>
          <a:p>
            <a:pPr eaLnBrk="1" hangingPunct="1">
              <a:spcAft>
                <a:spcPts val="600"/>
              </a:spcAft>
            </a:pPr>
            <a:endParaRPr lang="en-GB" smtClean="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8329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FEDDA338-5AC6-40CB-AE1A-C6BD48E22DF4}" type="slidenum">
              <a:rPr lang="en-US" smtClean="0"/>
              <a:pPr fontAlgn="base">
                <a:spcBef>
                  <a:spcPct val="0"/>
                </a:spcBef>
                <a:spcAft>
                  <a:spcPct val="0"/>
                </a:spcAft>
              </a:pPr>
              <a:t>95</a:t>
            </a:fld>
            <a:endParaRPr lang="en-US" smtClean="0"/>
          </a:p>
        </p:txBody>
      </p:sp>
      <p:sp>
        <p:nvSpPr>
          <p:cNvPr id="183299" name="Title 1"/>
          <p:cNvSpPr>
            <a:spLocks noGrp="1"/>
          </p:cNvSpPr>
          <p:nvPr>
            <p:ph type="title" idx="4294967295"/>
          </p:nvPr>
        </p:nvSpPr>
        <p:spPr/>
        <p:txBody>
          <a:bodyPr lIns="91440" tIns="45720" rIns="91440" bIns="45720"/>
          <a:lstStyle/>
          <a:p>
            <a:pPr eaLnBrk="1" hangingPunct="1"/>
            <a:r>
              <a:rPr lang="en-GB" smtClean="0"/>
              <a:t>Incineration</a:t>
            </a:r>
          </a:p>
        </p:txBody>
      </p:sp>
      <p:pic>
        <p:nvPicPr>
          <p:cNvPr id="183300" name="Picture 4"/>
          <p:cNvPicPr>
            <a:picLocks noChangeAspect="1" noChangeArrowheads="1"/>
          </p:cNvPicPr>
          <p:nvPr/>
        </p:nvPicPr>
        <p:blipFill>
          <a:blip r:embed="rId2"/>
          <a:srcRect/>
          <a:stretch>
            <a:fillRect/>
          </a:stretch>
        </p:blipFill>
        <p:spPr bwMode="auto">
          <a:xfrm>
            <a:off x="2316163" y="2052638"/>
            <a:ext cx="4672012" cy="3322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84322"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8CAD6FE8-F9F3-432F-A8FB-9CBDACCC28AD}" type="slidenum">
              <a:rPr lang="en-US" smtClean="0"/>
              <a:pPr fontAlgn="base">
                <a:spcBef>
                  <a:spcPct val="0"/>
                </a:spcBef>
                <a:spcAft>
                  <a:spcPct val="0"/>
                </a:spcAft>
              </a:pPr>
              <a:t>96</a:t>
            </a:fld>
            <a:endParaRPr lang="en-US" smtClean="0"/>
          </a:p>
        </p:txBody>
      </p:sp>
      <p:sp>
        <p:nvSpPr>
          <p:cNvPr id="184323" name="Title 1"/>
          <p:cNvSpPr>
            <a:spLocks noGrp="1"/>
          </p:cNvSpPr>
          <p:nvPr>
            <p:ph type="title" idx="4294967295"/>
          </p:nvPr>
        </p:nvSpPr>
        <p:spPr/>
        <p:txBody>
          <a:bodyPr lIns="91440" tIns="45720" rIns="91440" bIns="45720"/>
          <a:lstStyle/>
          <a:p>
            <a:pPr eaLnBrk="1" hangingPunct="1"/>
            <a:r>
              <a:rPr lang="en-GB" smtClean="0"/>
              <a:t>Cementation</a:t>
            </a:r>
          </a:p>
        </p:txBody>
      </p:sp>
      <p:sp>
        <p:nvSpPr>
          <p:cNvPr id="184324"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400" smtClean="0"/>
              <a:t>Widely used technique available even in </a:t>
            </a:r>
            <a:r>
              <a:rPr lang="en-GB" sz="2400" b="1" smtClean="0">
                <a:solidFill>
                  <a:srgbClr val="654A15"/>
                </a:solidFill>
              </a:rPr>
              <a:t>mobile units</a:t>
            </a:r>
            <a:r>
              <a:rPr lang="en-GB" sz="2400" smtClean="0"/>
              <a:t>.</a:t>
            </a:r>
          </a:p>
          <a:p>
            <a:pPr eaLnBrk="1" hangingPunct="1">
              <a:spcAft>
                <a:spcPts val="600"/>
              </a:spcAft>
            </a:pPr>
            <a:r>
              <a:rPr lang="en-GB" sz="2400" smtClean="0"/>
              <a:t>Applicable to a variety of wet wastes (</a:t>
            </a:r>
            <a:r>
              <a:rPr lang="en-GB" sz="2400" b="1" smtClean="0">
                <a:solidFill>
                  <a:srgbClr val="654A15"/>
                </a:solidFill>
              </a:rPr>
              <a:t>50 % of </a:t>
            </a:r>
            <a:r>
              <a:rPr lang="en-GB" sz="2400" smtClean="0"/>
              <a:t>water). </a:t>
            </a:r>
          </a:p>
          <a:p>
            <a:pPr eaLnBrk="1" hangingPunct="1">
              <a:spcAft>
                <a:spcPts val="600"/>
              </a:spcAft>
            </a:pPr>
            <a:r>
              <a:rPr lang="en-GB" sz="2400" smtClean="0"/>
              <a:t>Volume of cemented waste is typically </a:t>
            </a:r>
            <a:r>
              <a:rPr lang="en-GB" sz="2400" b="1" smtClean="0">
                <a:solidFill>
                  <a:srgbClr val="654A15"/>
                </a:solidFill>
              </a:rPr>
              <a:t>twofold</a:t>
            </a:r>
            <a:r>
              <a:rPr lang="en-GB" sz="2400" smtClean="0"/>
              <a:t> in comparison with the original waste volume. </a:t>
            </a:r>
          </a:p>
          <a:p>
            <a:pPr eaLnBrk="1" hangingPunct="1">
              <a:spcAft>
                <a:spcPts val="600"/>
              </a:spcAft>
            </a:pPr>
            <a:r>
              <a:rPr lang="en-GB" sz="2400" smtClean="0"/>
              <a:t>Cemented waste is compatible with many types of environmental conditions and generates favourable alkaline conditions in a repository.</a:t>
            </a:r>
          </a:p>
        </p:txBody>
      </p:sp>
      <p:pic>
        <p:nvPicPr>
          <p:cNvPr id="184325" name="Picture 4" descr="Cementation"/>
          <p:cNvPicPr>
            <a:picLocks noChangeAspect="1" noChangeArrowheads="1"/>
          </p:cNvPicPr>
          <p:nvPr/>
        </p:nvPicPr>
        <p:blipFill>
          <a:blip r:embed="rId3"/>
          <a:srcRect/>
          <a:stretch>
            <a:fillRect/>
          </a:stretch>
        </p:blipFill>
        <p:spPr bwMode="auto">
          <a:xfrm>
            <a:off x="4757738" y="4297363"/>
            <a:ext cx="2389187" cy="21637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86370"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0C5E453C-866E-4844-9010-7D531D0C03A1}" type="slidenum">
              <a:rPr lang="en-US" smtClean="0"/>
              <a:pPr fontAlgn="base">
                <a:spcBef>
                  <a:spcPct val="0"/>
                </a:spcBef>
                <a:spcAft>
                  <a:spcPct val="0"/>
                </a:spcAft>
              </a:pPr>
              <a:t>97</a:t>
            </a:fld>
            <a:endParaRPr lang="en-US" smtClean="0"/>
          </a:p>
        </p:txBody>
      </p:sp>
      <p:sp>
        <p:nvSpPr>
          <p:cNvPr id="186371" name="Title 1"/>
          <p:cNvSpPr>
            <a:spLocks noGrp="1"/>
          </p:cNvSpPr>
          <p:nvPr>
            <p:ph type="title" idx="4294967295"/>
          </p:nvPr>
        </p:nvSpPr>
        <p:spPr/>
        <p:txBody>
          <a:bodyPr lIns="91440" tIns="45720" rIns="91440" bIns="45720"/>
          <a:lstStyle/>
          <a:p>
            <a:pPr eaLnBrk="1" hangingPunct="1"/>
            <a:r>
              <a:rPr lang="en-GB" smtClean="0"/>
              <a:t>Bituminisation</a:t>
            </a:r>
          </a:p>
        </p:txBody>
      </p:sp>
      <p:sp>
        <p:nvSpPr>
          <p:cNvPr id="186372"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smtClean="0"/>
              <a:t>Applicable to most </a:t>
            </a:r>
            <a:r>
              <a:rPr lang="en-GB" sz="2800" b="1" smtClean="0">
                <a:solidFill>
                  <a:srgbClr val="654A15"/>
                </a:solidFill>
              </a:rPr>
              <a:t>wet wastes </a:t>
            </a:r>
            <a:r>
              <a:rPr lang="en-GB" sz="2800" smtClean="0"/>
              <a:t>that can be dewatered.</a:t>
            </a:r>
          </a:p>
          <a:p>
            <a:pPr eaLnBrk="1" hangingPunct="1">
              <a:spcAft>
                <a:spcPts val="600"/>
              </a:spcAft>
            </a:pPr>
            <a:r>
              <a:rPr lang="en-GB" sz="2800" smtClean="0"/>
              <a:t>The process requires high operating temperature and involves certain fire risks. </a:t>
            </a:r>
          </a:p>
          <a:p>
            <a:pPr eaLnBrk="1" hangingPunct="1">
              <a:spcAft>
                <a:spcPts val="600"/>
              </a:spcAft>
            </a:pPr>
            <a:r>
              <a:rPr lang="en-GB" sz="2800" smtClean="0"/>
              <a:t>A volume reduction factor of </a:t>
            </a:r>
            <a:r>
              <a:rPr lang="en-GB" sz="2800" b="1" smtClean="0">
                <a:solidFill>
                  <a:srgbClr val="654A15"/>
                </a:solidFill>
              </a:rPr>
              <a:t>two</a:t>
            </a:r>
            <a:r>
              <a:rPr lang="en-GB" sz="2800" smtClean="0"/>
              <a:t> is typically achieved via bituminisation.</a:t>
            </a:r>
          </a:p>
          <a:p>
            <a:pPr eaLnBrk="1" hangingPunct="1">
              <a:spcAft>
                <a:spcPts val="600"/>
              </a:spcAft>
            </a:pPr>
            <a:r>
              <a:rPr lang="en-GB" sz="2800" smtClean="0"/>
              <a:t>The </a:t>
            </a:r>
            <a:r>
              <a:rPr lang="en-GB" sz="2800" b="1" smtClean="0">
                <a:solidFill>
                  <a:srgbClr val="654A15"/>
                </a:solidFill>
              </a:rPr>
              <a:t>mechanical stability</a:t>
            </a:r>
            <a:r>
              <a:rPr lang="en-GB" sz="2800" smtClean="0"/>
              <a:t> is poor (plasticity, swelling); </a:t>
            </a:r>
            <a:r>
              <a:rPr lang="en-GB" sz="2800" b="1" smtClean="0">
                <a:solidFill>
                  <a:srgbClr val="654A15"/>
                </a:solidFill>
              </a:rPr>
              <a:t>radiation resistance</a:t>
            </a:r>
            <a:r>
              <a:rPr lang="en-GB" sz="2800" smtClean="0"/>
              <a:t> is satisfactory for waste from NPPs and the </a:t>
            </a:r>
            <a:r>
              <a:rPr lang="en-GB" sz="2800" b="1" smtClean="0">
                <a:solidFill>
                  <a:srgbClr val="654A15"/>
                </a:solidFill>
              </a:rPr>
              <a:t>leach resistance</a:t>
            </a:r>
            <a:r>
              <a:rPr lang="en-GB" sz="2800" smtClean="0"/>
              <a:t> ranges from poor to satisfactory.</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88418"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E3DFD8B5-92B0-4808-832D-BF18F290EF7A}" type="slidenum">
              <a:rPr lang="en-US" smtClean="0"/>
              <a:pPr fontAlgn="base">
                <a:spcBef>
                  <a:spcPct val="0"/>
                </a:spcBef>
                <a:spcAft>
                  <a:spcPct val="0"/>
                </a:spcAft>
              </a:pPr>
              <a:t>98</a:t>
            </a:fld>
            <a:endParaRPr lang="en-US" smtClean="0"/>
          </a:p>
        </p:txBody>
      </p:sp>
      <p:sp>
        <p:nvSpPr>
          <p:cNvPr id="188419" name="Title 1"/>
          <p:cNvSpPr>
            <a:spLocks noGrp="1"/>
          </p:cNvSpPr>
          <p:nvPr>
            <p:ph type="title" idx="4294967295"/>
          </p:nvPr>
        </p:nvSpPr>
        <p:spPr/>
        <p:txBody>
          <a:bodyPr lIns="91440" tIns="45720" rIns="91440" bIns="45720"/>
          <a:lstStyle/>
          <a:p>
            <a:pPr eaLnBrk="1" hangingPunct="1"/>
            <a:r>
              <a:rPr lang="en-GB" smtClean="0"/>
              <a:t>Vitrification</a:t>
            </a:r>
          </a:p>
        </p:txBody>
      </p:sp>
      <p:sp>
        <p:nvSpPr>
          <p:cNvPr id="188420" name="Content Placeholder 2"/>
          <p:cNvSpPr>
            <a:spLocks noGrp="1"/>
          </p:cNvSpPr>
          <p:nvPr>
            <p:ph idx="4294967295"/>
          </p:nvPr>
        </p:nvSpPr>
        <p:spPr>
          <a:xfrm>
            <a:off x="514350" y="1225550"/>
            <a:ext cx="7081838" cy="5064125"/>
          </a:xfrm>
        </p:spPr>
        <p:txBody>
          <a:bodyPr/>
          <a:lstStyle/>
          <a:p>
            <a:pPr eaLnBrk="1" hangingPunct="1">
              <a:spcAft>
                <a:spcPts val="600"/>
              </a:spcAft>
            </a:pPr>
            <a:r>
              <a:rPr lang="sl-SI" sz="2800" smtClean="0"/>
              <a:t>One</a:t>
            </a:r>
            <a:r>
              <a:rPr lang="en-GB" sz="2800" smtClean="0"/>
              <a:t> immobilisation of high-level waste.</a:t>
            </a:r>
          </a:p>
          <a:p>
            <a:pPr eaLnBrk="1" hangingPunct="1">
              <a:spcAft>
                <a:spcPts val="600"/>
              </a:spcAft>
            </a:pPr>
            <a:r>
              <a:rPr lang="en-GB" sz="2800" smtClean="0"/>
              <a:t>Requires the formation of an insoluble, </a:t>
            </a:r>
            <a:r>
              <a:rPr lang="en-GB" sz="2800" b="1" smtClean="0">
                <a:solidFill>
                  <a:srgbClr val="654A15"/>
                </a:solidFill>
              </a:rPr>
              <a:t>solid waste </a:t>
            </a:r>
            <a:r>
              <a:rPr lang="en-GB" sz="2800" smtClean="0"/>
              <a:t>form that will remain stable for many </a:t>
            </a:r>
            <a:r>
              <a:rPr lang="en-GB" sz="2800" b="1" smtClean="0">
                <a:solidFill>
                  <a:srgbClr val="654A15"/>
                </a:solidFill>
              </a:rPr>
              <a:t>thousands of years</a:t>
            </a:r>
            <a:r>
              <a:rPr lang="en-GB" sz="2800" smtClean="0"/>
              <a:t>.</a:t>
            </a:r>
          </a:p>
          <a:p>
            <a:pPr eaLnBrk="1" hangingPunct="1">
              <a:spcAft>
                <a:spcPts val="600"/>
              </a:spcAft>
            </a:pPr>
            <a:r>
              <a:rPr lang="en-GB" sz="2800" smtClean="0"/>
              <a:t>Stability of ancient glass for thousands of years highlights the suitability of </a:t>
            </a:r>
            <a:r>
              <a:rPr lang="en-GB" sz="2800" b="1" smtClean="0">
                <a:solidFill>
                  <a:srgbClr val="654A15"/>
                </a:solidFill>
              </a:rPr>
              <a:t>borosilicate glass as a matrix material</a:t>
            </a:r>
            <a:r>
              <a:rPr lang="en-GB" sz="2800" smtClean="0"/>
              <a:t>.</a:t>
            </a:r>
          </a:p>
          <a:p>
            <a:pPr eaLnBrk="1" hangingPunct="1">
              <a:spcAft>
                <a:spcPts val="600"/>
              </a:spcAft>
            </a:pPr>
            <a:r>
              <a:rPr lang="en-GB" sz="2800" smtClean="0"/>
              <a:t>Most high-level wastes arise in a </a:t>
            </a:r>
            <a:r>
              <a:rPr lang="en-GB" sz="2800" b="1" smtClean="0">
                <a:solidFill>
                  <a:srgbClr val="654A15"/>
                </a:solidFill>
              </a:rPr>
              <a:t>liquid form </a:t>
            </a:r>
            <a:r>
              <a:rPr lang="en-GB" sz="2800" smtClean="0"/>
              <a:t>from the </a:t>
            </a:r>
            <a:r>
              <a:rPr lang="en-GB" sz="2800" b="1" smtClean="0">
                <a:solidFill>
                  <a:srgbClr val="654A15"/>
                </a:solidFill>
              </a:rPr>
              <a:t>reprocessing of spent fuel</a:t>
            </a:r>
            <a:r>
              <a:rPr lang="en-GB" sz="2800" smtClean="0"/>
              <a:t>. </a:t>
            </a:r>
          </a:p>
          <a:p>
            <a:pPr eaLnBrk="1" hangingPunct="1">
              <a:spcAft>
                <a:spcPts val="600"/>
              </a:spcAft>
            </a:pPr>
            <a:endParaRPr lang="en-GB" sz="2800" smtClean="0"/>
          </a:p>
        </p:txBody>
      </p:sp>
      <p:pic>
        <p:nvPicPr>
          <p:cNvPr id="188421" name="Slika 24" descr="Vitrification Canister"/>
          <p:cNvPicPr>
            <a:picLocks noChangeAspect="1" noChangeArrowheads="1"/>
          </p:cNvPicPr>
          <p:nvPr/>
        </p:nvPicPr>
        <p:blipFill>
          <a:blip r:embed="rId3"/>
          <a:srcRect/>
          <a:stretch>
            <a:fillRect/>
          </a:stretch>
        </p:blipFill>
        <p:spPr bwMode="auto">
          <a:xfrm>
            <a:off x="7575550" y="1812925"/>
            <a:ext cx="2085975" cy="3382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Нижний колонтитул 2"/>
          <p:cNvSpPr>
            <a:spLocks noGrp="1"/>
          </p:cNvSpPr>
          <p:nvPr>
            <p:ph type="ftr" sz="quarter" idx="10"/>
          </p:nvPr>
        </p:nvSpPr>
        <p:spPr>
          <a:noFill/>
          <a:ln>
            <a:miter lim="800000"/>
            <a:headEnd/>
            <a:tailEnd/>
          </a:ln>
        </p:spPr>
        <p:txBody>
          <a:bodyPr/>
          <a:lstStyle/>
          <a:p>
            <a:r>
              <a:rPr lang="en-US" smtClean="0"/>
              <a:t>Module XIX  Radioactive Waste Management </a:t>
            </a:r>
          </a:p>
        </p:txBody>
      </p:sp>
      <p:sp>
        <p:nvSpPr>
          <p:cNvPr id="190466" name="Номер слайда 3"/>
          <p:cNvSpPr>
            <a:spLocks noGrp="1"/>
          </p:cNvSpPr>
          <p:nvPr>
            <p:ph type="sldNum" sz="quarter" idx="11"/>
          </p:nvPr>
        </p:nvSpPr>
        <p:spPr>
          <a:noFill/>
          <a:ln>
            <a:miter lim="800000"/>
            <a:headEnd/>
            <a:tailEnd/>
          </a:ln>
        </p:spPr>
        <p:txBody>
          <a:bodyPr/>
          <a:lstStyle/>
          <a:p>
            <a:pPr fontAlgn="base">
              <a:spcBef>
                <a:spcPct val="0"/>
              </a:spcBef>
              <a:spcAft>
                <a:spcPct val="0"/>
              </a:spcAft>
            </a:pPr>
            <a:fld id="{821B7FA6-9D16-444E-9FDC-F89048702FE4}" type="slidenum">
              <a:rPr lang="en-US" smtClean="0"/>
              <a:pPr fontAlgn="base">
                <a:spcBef>
                  <a:spcPct val="0"/>
                </a:spcBef>
                <a:spcAft>
                  <a:spcPct val="0"/>
                </a:spcAft>
              </a:pPr>
              <a:t>99</a:t>
            </a:fld>
            <a:endParaRPr lang="en-US" smtClean="0"/>
          </a:p>
        </p:txBody>
      </p:sp>
      <p:sp>
        <p:nvSpPr>
          <p:cNvPr id="190467" name="Title 1"/>
          <p:cNvSpPr>
            <a:spLocks noGrp="1"/>
          </p:cNvSpPr>
          <p:nvPr>
            <p:ph type="title" idx="4294967295"/>
          </p:nvPr>
        </p:nvSpPr>
        <p:spPr/>
        <p:txBody>
          <a:bodyPr lIns="91440" tIns="45720" rIns="91440" bIns="45720"/>
          <a:lstStyle/>
          <a:p>
            <a:pPr eaLnBrk="1" hangingPunct="1"/>
            <a:r>
              <a:rPr lang="en-GB" smtClean="0"/>
              <a:t>Ion Exchange </a:t>
            </a:r>
          </a:p>
        </p:txBody>
      </p:sp>
      <p:sp>
        <p:nvSpPr>
          <p:cNvPr id="190468" name="Content Placeholder 2"/>
          <p:cNvSpPr>
            <a:spLocks noGrp="1"/>
          </p:cNvSpPr>
          <p:nvPr>
            <p:ph idx="4294967295"/>
          </p:nvPr>
        </p:nvSpPr>
        <p:spPr>
          <a:xfrm>
            <a:off x="514350" y="1484313"/>
            <a:ext cx="8883650" cy="4679950"/>
          </a:xfrm>
        </p:spPr>
        <p:txBody>
          <a:bodyPr/>
          <a:lstStyle/>
          <a:p>
            <a:pPr eaLnBrk="1" hangingPunct="1">
              <a:spcAft>
                <a:spcPts val="600"/>
              </a:spcAft>
            </a:pPr>
            <a:r>
              <a:rPr lang="en-GB" sz="2800" b="1" smtClean="0">
                <a:solidFill>
                  <a:srgbClr val="654A15"/>
                </a:solidFill>
              </a:rPr>
              <a:t>Mobile ions </a:t>
            </a:r>
            <a:r>
              <a:rPr lang="en-GB" sz="2800" smtClean="0"/>
              <a:t>from an external solution are exchanged for ions that are electrostatically bound to the </a:t>
            </a:r>
            <a:r>
              <a:rPr lang="en-GB" sz="2800" b="1" smtClean="0">
                <a:solidFill>
                  <a:srgbClr val="654A15"/>
                </a:solidFill>
              </a:rPr>
              <a:t>functional groups</a:t>
            </a:r>
            <a:r>
              <a:rPr lang="en-GB" sz="2800" smtClean="0"/>
              <a:t> contained within a solid matrix. </a:t>
            </a:r>
          </a:p>
          <a:p>
            <a:pPr eaLnBrk="1" hangingPunct="1">
              <a:spcAft>
                <a:spcPts val="600"/>
              </a:spcAft>
            </a:pPr>
            <a:r>
              <a:rPr lang="en-GB" sz="2800" smtClean="0"/>
              <a:t>By taking advantage of the fact that, under certain conditions, </a:t>
            </a:r>
            <a:r>
              <a:rPr lang="en-GB" sz="2800" b="1" smtClean="0">
                <a:solidFill>
                  <a:srgbClr val="654A15"/>
                </a:solidFill>
              </a:rPr>
              <a:t>ion exchange media</a:t>
            </a:r>
            <a:r>
              <a:rPr lang="en-GB" sz="2800" smtClean="0"/>
              <a:t> have a greater affinity for certain ionic species than for others, a separation of the species can be made.</a:t>
            </a:r>
          </a:p>
          <a:p>
            <a:pPr eaLnBrk="1" hangingPunct="1">
              <a:spcAft>
                <a:spcPts val="600"/>
              </a:spcAft>
            </a:pPr>
            <a:r>
              <a:rPr lang="en-GB" sz="2800" smtClean="0"/>
              <a:t>Depending on the type of the functional group, </a:t>
            </a:r>
            <a:r>
              <a:rPr lang="en-GB" sz="2800" b="1" smtClean="0">
                <a:solidFill>
                  <a:srgbClr val="654A15"/>
                </a:solidFill>
              </a:rPr>
              <a:t>ion exchangers </a:t>
            </a:r>
            <a:r>
              <a:rPr lang="en-GB" sz="2800" smtClean="0"/>
              <a:t>can be divided into several types: strong acidic, strong basic, weak acidic and weak basic. </a:t>
            </a:r>
          </a:p>
          <a:p>
            <a:pPr eaLnBrk="1" hangingPunct="1">
              <a:spcAft>
                <a:spcPts val="600"/>
              </a:spcAft>
            </a:pPr>
            <a:endParaRPr lang="en-GB" sz="2800" smtClean="0"/>
          </a:p>
        </p:txBody>
      </p:sp>
    </p:spTree>
  </p:cSld>
  <p:clrMapOvr>
    <a:masterClrMapping/>
  </p:clrMapOvr>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5CA43C-E99E-4CB1-8639-CB1FF32448AB}"/>
</file>

<file path=customXml/itemProps2.xml><?xml version="1.0" encoding="utf-8"?>
<ds:datastoreItem xmlns:ds="http://schemas.openxmlformats.org/officeDocument/2006/customXml" ds:itemID="{103D8A4E-A341-4800-92C5-9430FC78B2FA}"/>
</file>

<file path=customXml/itemProps3.xml><?xml version="1.0" encoding="utf-8"?>
<ds:datastoreItem xmlns:ds="http://schemas.openxmlformats.org/officeDocument/2006/customXml" ds:itemID="{27982A84-EA2B-4B10-B363-F9A0096BA224}"/>
</file>

<file path=docProps/app.xml><?xml version="1.0" encoding="utf-8"?>
<Properties xmlns="http://schemas.openxmlformats.org/officeDocument/2006/extended-properties" xmlns:vt="http://schemas.openxmlformats.org/officeDocument/2006/docPropsVTypes">
  <Template/>
  <TotalTime>2606</TotalTime>
  <Words>16031</Words>
  <Application>Microsoft Office PowerPoint</Application>
  <PresentationFormat>Лист A4 (210x297 мм)</PresentationFormat>
  <Paragraphs>1275</Paragraphs>
  <Slides>106</Slides>
  <Notes>85</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2</vt:i4>
      </vt:variant>
      <vt:variant>
        <vt:lpstr>Заголовки слайдов</vt:lpstr>
      </vt:variant>
      <vt:variant>
        <vt:i4>106</vt:i4>
      </vt:variant>
    </vt:vector>
  </HeadingPairs>
  <TitlesOfParts>
    <vt:vector size="114" baseType="lpstr">
      <vt:lpstr>Arial</vt:lpstr>
      <vt:lpstr>Calibri</vt:lpstr>
      <vt:lpstr>Calibri Light</vt:lpstr>
      <vt:lpstr>Times New Roman</vt:lpstr>
      <vt:lpstr>Segoe UI Light</vt:lpstr>
      <vt:lpstr>Wingdings</vt:lpstr>
      <vt:lpstr>Office Theme</vt:lpstr>
      <vt:lpstr>Office Theme</vt:lpstr>
      <vt:lpstr>Module XIX   -  Radioactive Waste Management </vt:lpstr>
      <vt:lpstr>Lerning objectives</vt:lpstr>
      <vt:lpstr>Contents</vt:lpstr>
      <vt:lpstr>Radioactive waste</vt:lpstr>
      <vt:lpstr>Radioactive waste - medical</vt:lpstr>
      <vt:lpstr>Radioactive waste - industrial</vt:lpstr>
      <vt:lpstr>Radioactive waste – nuclear facilities</vt:lpstr>
      <vt:lpstr>Radioactive waste – mining &amp; milling</vt:lpstr>
      <vt:lpstr>Responsibilities in the waste management</vt:lpstr>
      <vt:lpstr>Responsibilities in the waste management</vt:lpstr>
      <vt:lpstr>Waste management policy and strategy</vt:lpstr>
      <vt:lpstr>Waste management policy and strategy</vt:lpstr>
      <vt:lpstr>RW  Policy and Strategy</vt:lpstr>
      <vt:lpstr>Qestions</vt:lpstr>
      <vt:lpstr>WASTE CLASSIFICATION - Learning objectives</vt:lpstr>
      <vt:lpstr>Waste classification - IAEA</vt:lpstr>
      <vt:lpstr>Waste classification - IAEA</vt:lpstr>
      <vt:lpstr>Waste classification - IAEA</vt:lpstr>
      <vt:lpstr>Waste classification - IAEA</vt:lpstr>
      <vt:lpstr>Exempt waste (EW)</vt:lpstr>
      <vt:lpstr>Exempt waste (EW)</vt:lpstr>
      <vt:lpstr>Criteria for exemption and clearance</vt:lpstr>
      <vt:lpstr>Very short lived waste (VSLW)</vt:lpstr>
      <vt:lpstr>Very short lived waste (VSLW)</vt:lpstr>
      <vt:lpstr>Very low level waste (VLLW)</vt:lpstr>
      <vt:lpstr>Very low level waste (VLLW)</vt:lpstr>
      <vt:lpstr>Low level waste (LLW)</vt:lpstr>
      <vt:lpstr>Low level waste (LLW)</vt:lpstr>
      <vt:lpstr>Low level waste (LLW)</vt:lpstr>
      <vt:lpstr>Intermediate level waste (ILW)</vt:lpstr>
      <vt:lpstr>Intermediate level waste (ILW)</vt:lpstr>
      <vt:lpstr>Intermediate level waste (ILW)</vt:lpstr>
      <vt:lpstr>High level waste (HLW)</vt:lpstr>
      <vt:lpstr>Radioactive waste – High Level Waste</vt:lpstr>
      <vt:lpstr>Waste classification - Germany</vt:lpstr>
      <vt:lpstr>Waste classification - USA</vt:lpstr>
      <vt:lpstr>Слайд 37</vt:lpstr>
      <vt:lpstr>NATURE AND SOURCES OF RADIOACTIVE WASTE - Learning objectives</vt:lpstr>
      <vt:lpstr>Types of radioactive waste</vt:lpstr>
      <vt:lpstr>Waste from mining and minerals processing</vt:lpstr>
      <vt:lpstr>Waste from mining and minerals processing</vt:lpstr>
      <vt:lpstr>Waste from NPPs</vt:lpstr>
      <vt:lpstr>Waste from NPPs</vt:lpstr>
      <vt:lpstr>Waste from NPPs</vt:lpstr>
      <vt:lpstr>Waste from institutional activities</vt:lpstr>
      <vt:lpstr>Waste from institutional activities</vt:lpstr>
      <vt:lpstr>Waste from the production and use of radioisotopes</vt:lpstr>
      <vt:lpstr>Waste from defence programmes and weapons production related waste</vt:lpstr>
      <vt:lpstr>Contaminations</vt:lpstr>
      <vt:lpstr>TREATMENT - Learning objectives</vt:lpstr>
      <vt:lpstr>Radioactive waste treatment</vt:lpstr>
      <vt:lpstr>Radioactive waste treatment include:</vt:lpstr>
      <vt:lpstr>Radioactive waste treatment</vt:lpstr>
      <vt:lpstr>Radioactive waste treatment</vt:lpstr>
      <vt:lpstr>Waste treatment techniques</vt:lpstr>
      <vt:lpstr>WASTE PACKAGING - Learning objectives</vt:lpstr>
      <vt:lpstr>Waste packaging</vt:lpstr>
      <vt:lpstr>Waste packaging</vt:lpstr>
      <vt:lpstr>Waste packaging</vt:lpstr>
      <vt:lpstr>Waste packaging</vt:lpstr>
      <vt:lpstr>Waste acceptance criteria</vt:lpstr>
      <vt:lpstr>Waste acceptance criteria</vt:lpstr>
      <vt:lpstr>Waste acceptance criteria</vt:lpstr>
      <vt:lpstr>Waste acceptance criteria</vt:lpstr>
      <vt:lpstr>Waste acceptance criteria</vt:lpstr>
      <vt:lpstr>Waste acceptance criteria</vt:lpstr>
      <vt:lpstr>Waste acceptance criteria</vt:lpstr>
      <vt:lpstr>Waste package specification</vt:lpstr>
      <vt:lpstr>Waste package specification</vt:lpstr>
      <vt:lpstr>Waste package specification</vt:lpstr>
      <vt:lpstr>STORAGE AND DISPOSAL - Learning objectives</vt:lpstr>
      <vt:lpstr>Storage of the radioactive waste</vt:lpstr>
      <vt:lpstr>Storage of the radioactive waste</vt:lpstr>
      <vt:lpstr>Waste storage</vt:lpstr>
      <vt:lpstr>Disposal of the radioactive waste</vt:lpstr>
      <vt:lpstr>Disposal of the radioactive waste</vt:lpstr>
      <vt:lpstr>Waste disposal</vt:lpstr>
      <vt:lpstr>Waste disposal</vt:lpstr>
      <vt:lpstr>Near-surface disposal facilities at ground level</vt:lpstr>
      <vt:lpstr>Near-surface disposal facilities in caverns below ground level</vt:lpstr>
      <vt:lpstr>Disposal facilities – Near surface</vt:lpstr>
      <vt:lpstr>Deep geological disposal</vt:lpstr>
      <vt:lpstr>Deep geological disposal</vt:lpstr>
      <vt:lpstr>Deep geological disposal</vt:lpstr>
      <vt:lpstr>Summary</vt:lpstr>
      <vt:lpstr>Questions</vt:lpstr>
      <vt:lpstr>Слайд 87</vt:lpstr>
      <vt:lpstr>References</vt:lpstr>
      <vt:lpstr>Слайд 89</vt:lpstr>
      <vt:lpstr>Additional information about waste treatment techniques</vt:lpstr>
      <vt:lpstr>Waste treatment techniques</vt:lpstr>
      <vt:lpstr>Segmentation</vt:lpstr>
      <vt:lpstr>Compaction</vt:lpstr>
      <vt:lpstr>Incineration</vt:lpstr>
      <vt:lpstr>Incineration</vt:lpstr>
      <vt:lpstr>Cementation</vt:lpstr>
      <vt:lpstr>Bituminisation</vt:lpstr>
      <vt:lpstr>Vitrification</vt:lpstr>
      <vt:lpstr>Ion Exchange </vt:lpstr>
      <vt:lpstr>Ion Exchange </vt:lpstr>
      <vt:lpstr>Evaporation</vt:lpstr>
      <vt:lpstr>Evaporation</vt:lpstr>
      <vt:lpstr>Membrane separation </vt:lpstr>
      <vt:lpstr>Osmosis and reverse osmosis </vt:lpstr>
      <vt:lpstr>Polymer fixation</vt:lpstr>
      <vt:lpstr>Treatment of organic and other liquids</vt:lpstr>
    </vt:vector>
  </TitlesOfParts>
  <Company>IAEA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yye</cp:lastModifiedBy>
  <cp:revision>173</cp:revision>
  <cp:lastPrinted>2015-12-18T15:27:41Z</cp:lastPrinted>
  <dcterms:created xsi:type="dcterms:W3CDTF">2014-07-03T09:13:58Z</dcterms:created>
  <dcterms:modified xsi:type="dcterms:W3CDTF">2018-04-04T14:22:34Z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